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ags/tag2.xml" ContentType="application/vnd.openxmlformats-officedocument.presentationml.tags+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3.xml" ContentType="application/vnd.openxmlformats-officedocument.theme+xml"/>
  <Override PartName="/ppt/tags/tag6.xml" ContentType="application/vnd.openxmlformats-officedocument.presentationml.tags+xml"/>
  <Override PartName="/ppt/theme/theme4.xml" ContentType="application/vnd.openxmlformats-officedocument.theme+xml"/>
  <Override PartName="/ppt/tags/tag7.xml" ContentType="application/vnd.openxmlformats-officedocument.presentationml.tags+xml"/>
  <Override PartName="/ppt/comments/comment1.xml" ContentType="application/vnd.openxmlformats-officedocument.presentationml.comments+xml"/>
  <Override PartName="/ppt/comments/comment2.xml" ContentType="application/vnd.openxmlformats-officedocument.presentationml.comments+xml"/>
  <Override PartName="/ppt/notesSlides/notesSlide1.xml" ContentType="application/vnd.openxmlformats-officedocument.presentationml.notesSlide+xml"/>
  <Override PartName="/ppt/comments/comment3.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omments/comment4.xml" ContentType="application/vnd.openxmlformats-officedocument.presentationml.comment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93597" r:id="rId4"/>
    <p:sldMasterId id="2147493455" r:id="rId5"/>
  </p:sldMasterIdLst>
  <p:notesMasterIdLst>
    <p:notesMasterId r:id="rId72"/>
  </p:notesMasterIdLst>
  <p:handoutMasterIdLst>
    <p:handoutMasterId r:id="rId73"/>
  </p:handoutMasterIdLst>
  <p:sldIdLst>
    <p:sldId id="256" r:id="rId6"/>
    <p:sldId id="275" r:id="rId7"/>
    <p:sldId id="279" r:id="rId8"/>
    <p:sldId id="274"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70" r:id="rId22"/>
    <p:sldId id="271" r:id="rId23"/>
    <p:sldId id="272" r:id="rId24"/>
    <p:sldId id="273" r:id="rId25"/>
    <p:sldId id="269" r:id="rId26"/>
    <p:sldId id="276" r:id="rId27"/>
    <p:sldId id="282" r:id="rId28"/>
    <p:sldId id="291" r:id="rId29"/>
    <p:sldId id="281" r:id="rId30"/>
    <p:sldId id="292" r:id="rId31"/>
    <p:sldId id="293" r:id="rId32"/>
    <p:sldId id="283" r:id="rId33"/>
    <p:sldId id="295" r:id="rId34"/>
    <p:sldId id="284" r:id="rId35"/>
    <p:sldId id="290" r:id="rId36"/>
    <p:sldId id="285" r:id="rId37"/>
    <p:sldId id="286" r:id="rId38"/>
    <p:sldId id="287" r:id="rId39"/>
    <p:sldId id="288" r:id="rId40"/>
    <p:sldId id="289" r:id="rId41"/>
    <p:sldId id="321" r:id="rId42"/>
    <p:sldId id="294" r:id="rId43"/>
    <p:sldId id="278" r:id="rId44"/>
    <p:sldId id="319" r:id="rId45"/>
    <p:sldId id="320" r:id="rId46"/>
    <p:sldId id="277" r:id="rId47"/>
    <p:sldId id="296" r:id="rId48"/>
    <p:sldId id="297" r:id="rId49"/>
    <p:sldId id="298"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22" r:id="rId70"/>
    <p:sldId id="299" r:id="rId71"/>
  </p:sldIdLst>
  <p:sldSz cx="9144000" cy="6858000" type="screen4x3"/>
  <p:notesSz cx="7023100" cy="9309100"/>
  <p:custDataLst>
    <p:tags r:id="rId74"/>
  </p:custDataLst>
  <p:defaultTextStyle>
    <a:defPPr>
      <a:defRPr lang="en-US"/>
    </a:defPPr>
    <a:lvl1pPr algn="l" defTabSz="457200"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defTabSz="457200"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EFAFB233-063F-42B5-8137-9DF3F51BA10A}">
      <p15:sldGuideLst xmlns:p15="http://schemas.microsoft.com/office/powerpoint/2012/main">
        <p15:guide id="1" orient="horz" pos="1620" userDrawn="1">
          <p15:clr>
            <a:srgbClr val="A4A3A4"/>
          </p15:clr>
        </p15:guide>
        <p15:guide id="2" orient="horz" pos="2160" userDrawn="1">
          <p15:clr>
            <a:srgbClr val="A4A3A4"/>
          </p15:clr>
        </p15:guide>
        <p15:guide id="3" pos="2880" userDrawn="1">
          <p15:clr>
            <a:srgbClr val="A4A3A4"/>
          </p15:clr>
        </p15:guide>
        <p15:guide id="4" orient="horz" pos="4319" userDrawn="1">
          <p15:clr>
            <a:srgbClr val="A4A3A4"/>
          </p15:clr>
        </p15:guide>
        <p15:guide id="5" userDrawn="1">
          <p15:clr>
            <a:srgbClr val="A4A3A4"/>
          </p15:clr>
        </p15:guide>
        <p15:guide id="6" orient="horz" pos="3808" userDrawn="1">
          <p15:clr>
            <a:srgbClr val="A4A3A4"/>
          </p15:clr>
        </p15:guide>
        <p15:guide id="7" orient="horz" pos="3611"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lang, Pavel" initials="KP" lastIdx="8" clrIdx="0">
    <p:extLst>
      <p:ext uri="{19B8F6BF-5375-455C-9EA6-DF929625EA0E}">
        <p15:presenceInfo xmlns:p15="http://schemas.microsoft.com/office/powerpoint/2012/main" userId="S-1-5-21-3588447096-1463914-869570945-832978" providerId="AD"/>
      </p:ext>
    </p:extLst>
  </p:cmAuthor>
  <p:cmAuthor id="2" name="Gomola, Alojz" initials="GA" lastIdx="16" clrIdx="1">
    <p:extLst>
      <p:ext uri="{19B8F6BF-5375-455C-9EA6-DF929625EA0E}">
        <p15:presenceInfo xmlns:p15="http://schemas.microsoft.com/office/powerpoint/2012/main" userId="S-1-5-21-3588447096-1463914-869570945-143220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EE3124"/>
    <a:srgbClr val="7F7F7F"/>
    <a:srgbClr val="595959"/>
    <a:srgbClr val="E71D1D"/>
    <a:srgbClr val="EB2819"/>
    <a:srgbClr val="E420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5996" autoAdjust="0"/>
  </p:normalViewPr>
  <p:slideViewPr>
    <p:cSldViewPr snapToGrid="0" snapToObjects="1">
      <p:cViewPr varScale="1">
        <p:scale>
          <a:sx n="74" d="100"/>
          <a:sy n="74" d="100"/>
        </p:scale>
        <p:origin x="558" y="60"/>
      </p:cViewPr>
      <p:guideLst>
        <p:guide orient="horz" pos="1620"/>
        <p:guide orient="horz" pos="2160"/>
        <p:guide pos="2880"/>
        <p:guide orient="horz" pos="4319"/>
        <p:guide/>
        <p:guide orient="horz" pos="3808"/>
        <p:guide orient="horz" pos="3611"/>
      </p:guideLst>
    </p:cSldViewPr>
  </p:slideViewPr>
  <p:notesTextViewPr>
    <p:cViewPr>
      <p:scale>
        <a:sx n="100" d="100"/>
        <a:sy n="100" d="100"/>
      </p:scale>
      <p:origin x="0" y="0"/>
    </p:cViewPr>
  </p:notesTextViewPr>
  <p:sorterViewPr>
    <p:cViewPr>
      <p:scale>
        <a:sx n="50" d="100"/>
        <a:sy n="50" d="100"/>
      </p:scale>
      <p:origin x="0" y="0"/>
    </p:cViewPr>
  </p:sorterViewPr>
  <p:notesViewPr>
    <p:cSldViewPr snapToGrid="0" snapToObjects="1">
      <p:cViewPr varScale="1">
        <p:scale>
          <a:sx n="81" d="100"/>
          <a:sy n="81" d="100"/>
        </p:scale>
        <p:origin x="3858"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presProps" Target="presProps.xml"/><Relationship Id="rId7" Type="http://schemas.openxmlformats.org/officeDocument/2006/relationships/slide" Target="slides/slide2.xml"/><Relationship Id="rId71" Type="http://schemas.openxmlformats.org/officeDocument/2006/relationships/slide" Target="slides/slide66.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tags" Target="tags/tag1.xml"/><Relationship Id="rId79"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handoutMaster" Target="handoutMasters/handoutMaster1.xml"/><Relationship Id="rId7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7-12-22T16:42:32.701" idx="11">
    <p:pos x="844" y="949"/>
    <p:text>add a picture from avodiance</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7-12-22T16:55:38.036" idx="12">
    <p:pos x="10" y="10"/>
    <p:text>Remove question mark 1,2</p:text>
    <p:extLst>
      <p:ext uri="{C676402C-5697-4E1C-873F-D02D1690AC5C}">
        <p15:threadingInfo xmlns:p15="http://schemas.microsoft.com/office/powerpoint/2012/main" timeZoneBias="-60"/>
      </p:ext>
    </p:extLst>
  </p:cm>
  <p:cm authorId="2" dt="2017-12-22T16:55:41.638" idx="13">
    <p:pos x="5592" y="752"/>
    <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17-12-22T16:57:37.115" idx="14">
    <p:pos x="5127" y="2450"/>
    <p:text>Controllability/</p:text>
    <p:extLst>
      <p:ext uri="{C676402C-5697-4E1C-873F-D02D1690AC5C}">
        <p15:threadingInfo xmlns:p15="http://schemas.microsoft.com/office/powerpoint/2012/main" timeZoneBias="-60"/>
      </p:ext>
    </p:extLst>
  </p:cm>
  <p:cm authorId="2" dt="2017-12-22T16:58:04.451" idx="15">
    <p:pos x="5127" y="2546"/>
    <p:text>Check the conditions</p:text>
    <p:extLst>
      <p:ext uri="{C676402C-5697-4E1C-873F-D02D1690AC5C}">
        <p15:threadingInfo xmlns:p15="http://schemas.microsoft.com/office/powerpoint/2012/main" timeZoneBias="-60">
          <p15:parentCm authorId="2" idx="14"/>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17-12-22T17:03:09.444" idx="16">
    <p:pos x="10" y="10"/>
    <p:text>Waypoint passing function change</p:text>
    <p:extLst>
      <p:ext uri="{C676402C-5697-4E1C-873F-D02D1690AC5C}">
        <p15:threadingInfo xmlns:p15="http://schemas.microsoft.com/office/powerpoint/2012/main" timeZoneBias="-6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2" Type="http://schemas.openxmlformats.org/officeDocument/2006/relationships/tags" Target="../tags/tag7.xml"/><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238" cy="465138"/>
          </a:xfrm>
          <a:prstGeom prst="rect">
            <a:avLst/>
          </a:prstGeom>
        </p:spPr>
        <p:txBody>
          <a:bodyPr vert="horz" lIns="93324" tIns="46662" rIns="93324" bIns="46662" rtlCol="0"/>
          <a:lstStyle>
            <a:lvl1pPr algn="l" eaLnBrk="1" fontAlgn="auto" hangingPunct="1">
              <a:spcBef>
                <a:spcPts val="0"/>
              </a:spcBef>
              <a:spcAft>
                <a:spcPts val="0"/>
              </a:spcAft>
              <a:defRPr sz="1200">
                <a:latin typeface="+mn-lt"/>
                <a:cs typeface="+mn-cs"/>
              </a:defRPr>
            </a:lvl1pPr>
          </a:lstStyle>
          <a:p>
            <a:pPr>
              <a:defRPr/>
            </a:pPr>
            <a:endParaRPr lang="en-US" dirty="0"/>
          </a:p>
        </p:txBody>
      </p:sp>
      <p:sp>
        <p:nvSpPr>
          <p:cNvPr id="3" name="Date Placeholder 2"/>
          <p:cNvSpPr>
            <a:spLocks noGrp="1"/>
          </p:cNvSpPr>
          <p:nvPr>
            <p:ph type="dt" sz="quarter" idx="1"/>
          </p:nvPr>
        </p:nvSpPr>
        <p:spPr>
          <a:xfrm>
            <a:off x="3978275" y="0"/>
            <a:ext cx="3043238" cy="465138"/>
          </a:xfrm>
          <a:prstGeom prst="rect">
            <a:avLst/>
          </a:prstGeom>
        </p:spPr>
        <p:txBody>
          <a:bodyPr vert="horz" lIns="93324" tIns="46662" rIns="93324" bIns="46662" rtlCol="0"/>
          <a:lstStyle>
            <a:lvl1pPr algn="r" eaLnBrk="1" fontAlgn="auto" hangingPunct="1">
              <a:spcBef>
                <a:spcPts val="0"/>
              </a:spcBef>
              <a:spcAft>
                <a:spcPts val="0"/>
              </a:spcAft>
              <a:defRPr sz="1200">
                <a:latin typeface="+mn-lt"/>
                <a:cs typeface="+mn-cs"/>
              </a:defRPr>
            </a:lvl1pPr>
          </a:lstStyle>
          <a:p>
            <a:pPr>
              <a:defRPr/>
            </a:pPr>
            <a:fld id="{857D4563-C991-442D-B3F0-C1A43D578CC3}" type="datetimeFigureOut">
              <a:rPr lang="en-US"/>
              <a:pPr>
                <a:defRPr/>
              </a:pPr>
              <a:t>12/22/2017</a:t>
            </a:fld>
            <a:endParaRPr lang="en-US" dirty="0"/>
          </a:p>
        </p:txBody>
      </p:sp>
      <p:sp>
        <p:nvSpPr>
          <p:cNvPr id="4" name="Footer Placeholder 3"/>
          <p:cNvSpPr>
            <a:spLocks noGrp="1"/>
          </p:cNvSpPr>
          <p:nvPr>
            <p:ph type="ftr" sz="quarter" idx="2"/>
            <p:custDataLst>
              <p:tags r:id="rId2"/>
            </p:custDataLst>
          </p:nvPr>
        </p:nvSpPr>
        <p:spPr>
          <a:xfrm>
            <a:off x="0" y="8842375"/>
            <a:ext cx="7023100" cy="465138"/>
          </a:xfrm>
          <a:prstGeom prst="rect">
            <a:avLst/>
          </a:prstGeom>
        </p:spPr>
        <p:txBody>
          <a:bodyPr vert="horz" lIns="93324" tIns="46662" rIns="93324" bIns="46662" rtlCol="0" anchor="b"/>
          <a:lstStyle>
            <a:lvl1pPr algn="l" eaLnBrk="1" fontAlgn="auto" hangingPunct="1">
              <a:spcBef>
                <a:spcPts val="0"/>
              </a:spcBef>
              <a:spcAft>
                <a:spcPts val="0"/>
              </a:spcAft>
              <a:defRPr sz="1200">
                <a:latin typeface="+mn-lt"/>
                <a:cs typeface="+mn-cs"/>
              </a:defRPr>
            </a:lvl1pPr>
          </a:lstStyle>
          <a:p>
            <a:pPr>
              <a:defRPr/>
            </a:pPr>
            <a:r>
              <a:rPr lang="en-US" sz="700" dirty="0">
                <a:solidFill>
                  <a:srgbClr val="7F7F7F"/>
                </a:solidFill>
                <a:latin typeface="Arial" panose="020B0604020202020204" pitchFamily="34" charset="0"/>
              </a:rPr>
              <a:t>Honeywell Internal</a:t>
            </a:r>
          </a:p>
        </p:txBody>
      </p:sp>
      <p:sp>
        <p:nvSpPr>
          <p:cNvPr id="5" name="Slide Number Placeholder 4"/>
          <p:cNvSpPr>
            <a:spLocks noGrp="1"/>
          </p:cNvSpPr>
          <p:nvPr>
            <p:ph type="sldNum" sz="quarter" idx="3"/>
          </p:nvPr>
        </p:nvSpPr>
        <p:spPr>
          <a:xfrm>
            <a:off x="3978275" y="8842375"/>
            <a:ext cx="3043238" cy="465138"/>
          </a:xfrm>
          <a:prstGeom prst="rect">
            <a:avLst/>
          </a:prstGeom>
        </p:spPr>
        <p:txBody>
          <a:bodyPr vert="horz" lIns="93324" tIns="46662" rIns="93324" bIns="46662" rtlCol="0" anchor="b"/>
          <a:lstStyle>
            <a:lvl1pPr algn="r" eaLnBrk="1" fontAlgn="auto" hangingPunct="1">
              <a:spcBef>
                <a:spcPts val="0"/>
              </a:spcBef>
              <a:spcAft>
                <a:spcPts val="0"/>
              </a:spcAft>
              <a:defRPr sz="1200">
                <a:latin typeface="+mn-lt"/>
                <a:cs typeface="+mn-cs"/>
              </a:defRPr>
            </a:lvl1pPr>
          </a:lstStyle>
          <a:p>
            <a:pPr>
              <a:defRPr/>
            </a:pPr>
            <a:fld id="{4D0CD540-90A1-4DF6-948E-FB2F838FE870}" type="slidenum">
              <a:rPr lang="en-US"/>
              <a:pPr>
                <a:defRPr/>
              </a:pPr>
              <a:t>‹#›</a:t>
            </a:fld>
            <a:endParaRPr lang="en-US" dirty="0"/>
          </a:p>
        </p:txBody>
      </p:sp>
    </p:spTree>
    <p:extLst>
      <p:ext uri="{BB962C8B-B14F-4D97-AF65-F5344CB8AC3E}">
        <p14:creationId xmlns:p14="http://schemas.microsoft.com/office/powerpoint/2010/main" val="2739711875"/>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2" Type="http://schemas.openxmlformats.org/officeDocument/2006/relationships/tags" Target="../tags/tag6.xml"/><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238" cy="465138"/>
          </a:xfrm>
          <a:prstGeom prst="rect">
            <a:avLst/>
          </a:prstGeom>
        </p:spPr>
        <p:txBody>
          <a:bodyPr vert="horz" lIns="93324" tIns="46662" rIns="93324" bIns="46662" rtlCol="0"/>
          <a:lstStyle>
            <a:lvl1pPr algn="l" eaLnBrk="1" fontAlgn="auto" hangingPunct="1">
              <a:spcBef>
                <a:spcPts val="0"/>
              </a:spcBef>
              <a:spcAft>
                <a:spcPts val="0"/>
              </a:spcAft>
              <a:defRPr sz="1200">
                <a:latin typeface="+mn-lt"/>
                <a:cs typeface="+mn-cs"/>
              </a:defRPr>
            </a:lvl1pPr>
          </a:lstStyle>
          <a:p>
            <a:pPr>
              <a:defRPr/>
            </a:pPr>
            <a:endParaRPr lang="en-US" dirty="0"/>
          </a:p>
        </p:txBody>
      </p:sp>
      <p:sp>
        <p:nvSpPr>
          <p:cNvPr id="3" name="Date Placeholder 2"/>
          <p:cNvSpPr>
            <a:spLocks noGrp="1"/>
          </p:cNvSpPr>
          <p:nvPr>
            <p:ph type="dt" idx="1"/>
          </p:nvPr>
        </p:nvSpPr>
        <p:spPr>
          <a:xfrm>
            <a:off x="3978275" y="0"/>
            <a:ext cx="3043238" cy="465138"/>
          </a:xfrm>
          <a:prstGeom prst="rect">
            <a:avLst/>
          </a:prstGeom>
        </p:spPr>
        <p:txBody>
          <a:bodyPr vert="horz" lIns="93324" tIns="46662" rIns="93324" bIns="46662" rtlCol="0"/>
          <a:lstStyle>
            <a:lvl1pPr algn="r" eaLnBrk="1" fontAlgn="auto" hangingPunct="1">
              <a:spcBef>
                <a:spcPts val="0"/>
              </a:spcBef>
              <a:spcAft>
                <a:spcPts val="0"/>
              </a:spcAft>
              <a:defRPr sz="1200">
                <a:latin typeface="+mn-lt"/>
                <a:cs typeface="+mn-cs"/>
              </a:defRPr>
            </a:lvl1pPr>
          </a:lstStyle>
          <a:p>
            <a:pPr>
              <a:defRPr/>
            </a:pPr>
            <a:fld id="{BA278FD8-54E5-4C24-8F1E-334DBC98CFA6}" type="datetimeFigureOut">
              <a:rPr lang="en-US"/>
              <a:pPr>
                <a:defRPr/>
              </a:pPr>
              <a:t>12/22/2017</a:t>
            </a:fld>
            <a:endParaRPr lang="en-US" dirty="0"/>
          </a:p>
        </p:txBody>
      </p:sp>
      <p:sp>
        <p:nvSpPr>
          <p:cNvPr id="4" name="Slide Image Placeholder 3"/>
          <p:cNvSpPr>
            <a:spLocks noGrp="1" noRot="1" noChangeAspect="1"/>
          </p:cNvSpPr>
          <p:nvPr>
            <p:ph type="sldImg" idx="2"/>
          </p:nvPr>
        </p:nvSpPr>
        <p:spPr>
          <a:xfrm>
            <a:off x="1184275" y="698500"/>
            <a:ext cx="4654550" cy="3490913"/>
          </a:xfrm>
          <a:prstGeom prst="rect">
            <a:avLst/>
          </a:prstGeom>
          <a:noFill/>
          <a:ln w="12700">
            <a:solidFill>
              <a:prstClr val="black"/>
            </a:solidFill>
          </a:ln>
        </p:spPr>
        <p:txBody>
          <a:bodyPr vert="horz" lIns="93324" tIns="46662" rIns="93324" bIns="46662" rtlCol="0" anchor="ctr"/>
          <a:lstStyle/>
          <a:p>
            <a:pPr lvl="0"/>
            <a:endParaRPr lang="en-US" noProof="0" dirty="0"/>
          </a:p>
        </p:txBody>
      </p:sp>
      <p:sp>
        <p:nvSpPr>
          <p:cNvPr id="5" name="Notes Placeholder 4"/>
          <p:cNvSpPr>
            <a:spLocks noGrp="1"/>
          </p:cNvSpPr>
          <p:nvPr>
            <p:ph type="body" sz="quarter" idx="3"/>
          </p:nvPr>
        </p:nvSpPr>
        <p:spPr>
          <a:xfrm>
            <a:off x="701675" y="4421188"/>
            <a:ext cx="5619750" cy="4189412"/>
          </a:xfrm>
          <a:prstGeom prst="rect">
            <a:avLst/>
          </a:prstGeom>
        </p:spPr>
        <p:txBody>
          <a:bodyPr vert="horz" lIns="93324" tIns="46662" rIns="93324" bIns="46662"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custDataLst>
              <p:tags r:id="rId2"/>
            </p:custDataLst>
          </p:nvPr>
        </p:nvSpPr>
        <p:spPr>
          <a:xfrm>
            <a:off x="0" y="8842375"/>
            <a:ext cx="7023100" cy="465138"/>
          </a:xfrm>
          <a:prstGeom prst="rect">
            <a:avLst/>
          </a:prstGeom>
        </p:spPr>
        <p:txBody>
          <a:bodyPr vert="horz" lIns="93324" tIns="46662" rIns="93324" bIns="46662" rtlCol="0" anchor="b"/>
          <a:lstStyle>
            <a:lvl1pPr algn="l" eaLnBrk="1" fontAlgn="auto" hangingPunct="1">
              <a:spcBef>
                <a:spcPts val="0"/>
              </a:spcBef>
              <a:spcAft>
                <a:spcPts val="0"/>
              </a:spcAft>
              <a:defRPr lang="en-US" sz="700" b="0" i="0" u="none">
                <a:solidFill>
                  <a:srgbClr val="7F7F7F"/>
                </a:solidFill>
                <a:latin typeface="Arial" panose="020B0604020202020204" pitchFamily="34" charset="0"/>
              </a:defRPr>
            </a:lvl1pPr>
          </a:lstStyle>
          <a:p>
            <a:pPr>
              <a:defRPr/>
            </a:pPr>
            <a:r>
              <a:rPr lang="en-US" dirty="0"/>
              <a:t>Honeywell Internal</a:t>
            </a:r>
          </a:p>
        </p:txBody>
      </p:sp>
      <p:sp>
        <p:nvSpPr>
          <p:cNvPr id="7" name="Slide Number Placeholder 6"/>
          <p:cNvSpPr>
            <a:spLocks noGrp="1"/>
          </p:cNvSpPr>
          <p:nvPr>
            <p:ph type="sldNum" sz="quarter" idx="5"/>
          </p:nvPr>
        </p:nvSpPr>
        <p:spPr>
          <a:xfrm>
            <a:off x="3978275" y="8842375"/>
            <a:ext cx="3043238" cy="465138"/>
          </a:xfrm>
          <a:prstGeom prst="rect">
            <a:avLst/>
          </a:prstGeom>
        </p:spPr>
        <p:txBody>
          <a:bodyPr vert="horz" lIns="93324" tIns="46662" rIns="93324" bIns="46662" rtlCol="0" anchor="b"/>
          <a:lstStyle>
            <a:lvl1pPr algn="r" eaLnBrk="1" fontAlgn="auto" hangingPunct="1">
              <a:spcBef>
                <a:spcPts val="0"/>
              </a:spcBef>
              <a:spcAft>
                <a:spcPts val="0"/>
              </a:spcAft>
              <a:defRPr sz="1200">
                <a:latin typeface="+mn-lt"/>
                <a:cs typeface="+mn-cs"/>
              </a:defRPr>
            </a:lvl1pPr>
          </a:lstStyle>
          <a:p>
            <a:pPr>
              <a:defRPr/>
            </a:pPr>
            <a:fld id="{07F80455-CF11-4877-AD7A-70AE5CB739BB}" type="slidenum">
              <a:rPr lang="en-US"/>
              <a:pPr>
                <a:defRPr/>
              </a:pPr>
              <a:t>‹#›</a:t>
            </a:fld>
            <a:endParaRPr lang="en-US" dirty="0"/>
          </a:p>
        </p:txBody>
      </p:sp>
    </p:spTree>
    <p:extLst>
      <p:ext uri="{BB962C8B-B14F-4D97-AF65-F5344CB8AC3E}">
        <p14:creationId xmlns:p14="http://schemas.microsoft.com/office/powerpoint/2010/main" val="1166841516"/>
      </p:ext>
    </p:extLst>
  </p:cSld>
  <p:clrMap bg1="lt1" tx1="dk1" bg2="lt2" tx2="dk2" accent1="accent1" accent2="accent2" accent3="accent3" accent4="accent4" accent5="accent5" accent6="accent6" hlink="hlink" folHlink="folHlink"/>
  <p:hf dt="0"/>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Vehicle control</a:t>
            </a:r>
            <a:r>
              <a:rPr lang="en-US" baseline="0" dirty="0"/>
              <a:t> can be standard closed loop control</a:t>
            </a:r>
          </a:p>
          <a:p>
            <a:r>
              <a:rPr lang="en-US" baseline="0" dirty="0"/>
              <a:t>This has been implemented as prototype in Matlab</a:t>
            </a:r>
            <a:endParaRPr lang="en-US" dirty="0"/>
          </a:p>
        </p:txBody>
      </p:sp>
      <p:sp>
        <p:nvSpPr>
          <p:cNvPr id="4" name="Slide Number Placeholder 3"/>
          <p:cNvSpPr>
            <a:spLocks noGrp="1"/>
          </p:cNvSpPr>
          <p:nvPr>
            <p:ph type="sldNum" sz="quarter" idx="10"/>
          </p:nvPr>
        </p:nvSpPr>
        <p:spPr/>
        <p:txBody>
          <a:bodyPr/>
          <a:lstStyle/>
          <a:p>
            <a:pPr>
              <a:defRPr/>
            </a:pPr>
            <a:fld id="{0BE59ADA-CF08-9440-BACD-BF7F5C851E71}" type="slidenum">
              <a:rPr lang="en-US" smtClean="0"/>
              <a:pPr>
                <a:defRPr/>
              </a:pPr>
              <a:t>22</a:t>
            </a:fld>
            <a:endParaRPr lang="en-US" dirty="0"/>
          </a:p>
        </p:txBody>
      </p:sp>
    </p:spTree>
    <p:extLst>
      <p:ext uri="{BB962C8B-B14F-4D97-AF65-F5344CB8AC3E}">
        <p14:creationId xmlns:p14="http://schemas.microsoft.com/office/powerpoint/2010/main" val="2697394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Movement automaton is interface</a:t>
            </a:r>
            <a:r>
              <a:rPr lang="en-US" baseline="0" dirty="0"/>
              <a:t> acting between conventional control principles and discrete command chain</a:t>
            </a:r>
          </a:p>
          <a:p>
            <a:endParaRPr lang="en-US" baseline="0" dirty="0"/>
          </a:p>
          <a:p>
            <a:r>
              <a:rPr lang="en-US" baseline="0" dirty="0" err="1"/>
              <a:t>eg</a:t>
            </a:r>
            <a:r>
              <a:rPr lang="en-US" baseline="0" dirty="0"/>
              <a:t>. Move left 2s, move </a:t>
            </a:r>
            <a:r>
              <a:rPr lang="en-US" baseline="0" dirty="0" err="1"/>
              <a:t>strainght</a:t>
            </a:r>
            <a:r>
              <a:rPr lang="en-US" baseline="0" dirty="0"/>
              <a:t> 2s</a:t>
            </a:r>
            <a:endParaRPr lang="en-US" dirty="0"/>
          </a:p>
        </p:txBody>
      </p:sp>
      <p:sp>
        <p:nvSpPr>
          <p:cNvPr id="4" name="Slide Number Placeholder 3"/>
          <p:cNvSpPr>
            <a:spLocks noGrp="1"/>
          </p:cNvSpPr>
          <p:nvPr>
            <p:ph type="sldNum" sz="quarter" idx="10"/>
          </p:nvPr>
        </p:nvSpPr>
        <p:spPr/>
        <p:txBody>
          <a:bodyPr/>
          <a:lstStyle/>
          <a:p>
            <a:pPr>
              <a:defRPr/>
            </a:pPr>
            <a:fld id="{0BE59ADA-CF08-9440-BACD-BF7F5C851E71}" type="slidenum">
              <a:rPr lang="en-US" smtClean="0"/>
              <a:pPr>
                <a:defRPr/>
              </a:pPr>
              <a:t>24</a:t>
            </a:fld>
            <a:endParaRPr lang="en-US" dirty="0"/>
          </a:p>
        </p:txBody>
      </p:sp>
    </p:spTree>
    <p:extLst>
      <p:ext uri="{BB962C8B-B14F-4D97-AF65-F5344CB8AC3E}">
        <p14:creationId xmlns:p14="http://schemas.microsoft.com/office/powerpoint/2010/main" val="16704685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reach set</a:t>
            </a:r>
            <a:r>
              <a:rPr lang="en-US" baseline="0" dirty="0"/>
              <a:t> using my method (red) in Field of vision (aquamarine)</a:t>
            </a:r>
          </a:p>
          <a:p>
            <a:r>
              <a:rPr lang="en-US" baseline="0" dirty="0"/>
              <a:t>There has been implementation of prototype in Matlab (Deterministic version)</a:t>
            </a:r>
            <a:endParaRPr lang="en-US" dirty="0"/>
          </a:p>
        </p:txBody>
      </p:sp>
      <p:sp>
        <p:nvSpPr>
          <p:cNvPr id="4" name="Slide Number Placeholder 3"/>
          <p:cNvSpPr>
            <a:spLocks noGrp="1"/>
          </p:cNvSpPr>
          <p:nvPr>
            <p:ph type="sldNum" sz="quarter" idx="10"/>
          </p:nvPr>
        </p:nvSpPr>
        <p:spPr/>
        <p:txBody>
          <a:bodyPr/>
          <a:lstStyle/>
          <a:p>
            <a:pPr>
              <a:defRPr/>
            </a:pPr>
            <a:fld id="{0BE59ADA-CF08-9440-BACD-BF7F5C851E71}" type="slidenum">
              <a:rPr lang="en-US" smtClean="0"/>
              <a:pPr>
                <a:defRPr/>
              </a:pPr>
              <a:t>27</a:t>
            </a:fld>
            <a:endParaRPr lang="en-US" dirty="0"/>
          </a:p>
        </p:txBody>
      </p:sp>
    </p:spTree>
    <p:extLst>
      <p:ext uri="{BB962C8B-B14F-4D97-AF65-F5344CB8AC3E}">
        <p14:creationId xmlns:p14="http://schemas.microsoft.com/office/powerpoint/2010/main" val="1584699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 of simple mission with 4 waypoints,</a:t>
            </a:r>
            <a:r>
              <a:rPr lang="en-US" baseline="0" dirty="0"/>
              <a:t> implemented as Matlab simulation</a:t>
            </a:r>
            <a:endParaRPr lang="en-US" dirty="0"/>
          </a:p>
        </p:txBody>
      </p:sp>
      <p:sp>
        <p:nvSpPr>
          <p:cNvPr id="4" name="Slide Number Placeholder 3"/>
          <p:cNvSpPr>
            <a:spLocks noGrp="1"/>
          </p:cNvSpPr>
          <p:nvPr>
            <p:ph type="sldNum" sz="quarter" idx="10"/>
          </p:nvPr>
        </p:nvSpPr>
        <p:spPr/>
        <p:txBody>
          <a:bodyPr/>
          <a:lstStyle/>
          <a:p>
            <a:pPr>
              <a:defRPr/>
            </a:pPr>
            <a:fld id="{0BE59ADA-CF08-9440-BACD-BF7F5C851E71}" type="slidenum">
              <a:rPr lang="en-US" smtClean="0"/>
              <a:pPr>
                <a:defRPr/>
              </a:pPr>
              <a:t>29</a:t>
            </a:fld>
            <a:endParaRPr lang="en-US" dirty="0"/>
          </a:p>
        </p:txBody>
      </p:sp>
    </p:spTree>
    <p:extLst>
      <p:ext uri="{BB962C8B-B14F-4D97-AF65-F5344CB8AC3E}">
        <p14:creationId xmlns:p14="http://schemas.microsoft.com/office/powerpoint/2010/main" val="13939348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a:t>
            </a:r>
            <a:r>
              <a:rPr lang="en-US" baseline="0" dirty="0"/>
              <a:t> is an example of ADS-B</a:t>
            </a:r>
            <a:endParaRPr lang="en-US" dirty="0"/>
          </a:p>
        </p:txBody>
      </p:sp>
      <p:sp>
        <p:nvSpPr>
          <p:cNvPr id="4" name="Slide Number Placeholder 3"/>
          <p:cNvSpPr>
            <a:spLocks noGrp="1"/>
          </p:cNvSpPr>
          <p:nvPr>
            <p:ph type="sldNum" sz="quarter" idx="10"/>
          </p:nvPr>
        </p:nvSpPr>
        <p:spPr/>
        <p:txBody>
          <a:bodyPr/>
          <a:lstStyle/>
          <a:p>
            <a:pPr>
              <a:defRPr/>
            </a:pPr>
            <a:fld id="{0BE59ADA-CF08-9440-BACD-BF7F5C851E71}" type="slidenum">
              <a:rPr lang="en-US" smtClean="0"/>
              <a:pPr>
                <a:defRPr/>
              </a:pPr>
              <a:t>31</a:t>
            </a:fld>
            <a:endParaRPr lang="en-US" dirty="0"/>
          </a:p>
        </p:txBody>
      </p:sp>
    </p:spTree>
    <p:extLst>
      <p:ext uri="{BB962C8B-B14F-4D97-AF65-F5344CB8AC3E}">
        <p14:creationId xmlns:p14="http://schemas.microsoft.com/office/powerpoint/2010/main" val="4159213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a:t>
            </a:r>
            <a:r>
              <a:rPr lang="en-US" baseline="0" dirty="0"/>
              <a:t> the picture you can see example of Flash Lidar scanned area over trajectory</a:t>
            </a:r>
            <a:endParaRPr lang="en-US" dirty="0"/>
          </a:p>
        </p:txBody>
      </p:sp>
      <p:sp>
        <p:nvSpPr>
          <p:cNvPr id="4" name="Slide Number Placeholder 3"/>
          <p:cNvSpPr>
            <a:spLocks noGrp="1"/>
          </p:cNvSpPr>
          <p:nvPr>
            <p:ph type="sldNum" sz="quarter" idx="10"/>
          </p:nvPr>
        </p:nvSpPr>
        <p:spPr/>
        <p:txBody>
          <a:bodyPr/>
          <a:lstStyle/>
          <a:p>
            <a:pPr>
              <a:defRPr/>
            </a:pPr>
            <a:fld id="{0BE59ADA-CF08-9440-BACD-BF7F5C851E71}" type="slidenum">
              <a:rPr lang="en-US" smtClean="0"/>
              <a:pPr>
                <a:defRPr/>
              </a:pPr>
              <a:t>32</a:t>
            </a:fld>
            <a:endParaRPr lang="en-US" dirty="0"/>
          </a:p>
        </p:txBody>
      </p:sp>
    </p:spTree>
    <p:extLst>
      <p:ext uri="{BB962C8B-B14F-4D97-AF65-F5344CB8AC3E}">
        <p14:creationId xmlns:p14="http://schemas.microsoft.com/office/powerpoint/2010/main" val="32914959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a:t>
            </a:r>
            <a:r>
              <a:rPr lang="en-US" baseline="0" dirty="0"/>
              <a:t> example of cuboid coatings (dark blue) with virtual convex coating (magenta, cyan, yellow, red)</a:t>
            </a:r>
            <a:endParaRPr lang="en-US" dirty="0"/>
          </a:p>
        </p:txBody>
      </p:sp>
      <p:sp>
        <p:nvSpPr>
          <p:cNvPr id="4" name="Slide Number Placeholder 3"/>
          <p:cNvSpPr>
            <a:spLocks noGrp="1"/>
          </p:cNvSpPr>
          <p:nvPr>
            <p:ph type="sldNum" sz="quarter" idx="10"/>
          </p:nvPr>
        </p:nvSpPr>
        <p:spPr/>
        <p:txBody>
          <a:bodyPr/>
          <a:lstStyle/>
          <a:p>
            <a:pPr>
              <a:defRPr/>
            </a:pPr>
            <a:fld id="{0BE59ADA-CF08-9440-BACD-BF7F5C851E71}" type="slidenum">
              <a:rPr lang="en-US" smtClean="0"/>
              <a:pPr>
                <a:defRPr/>
              </a:pPr>
              <a:t>33</a:t>
            </a:fld>
            <a:endParaRPr lang="en-US" dirty="0"/>
          </a:p>
        </p:txBody>
      </p:sp>
    </p:spTree>
    <p:extLst>
      <p:ext uri="{BB962C8B-B14F-4D97-AF65-F5344CB8AC3E}">
        <p14:creationId xmlns:p14="http://schemas.microsoft.com/office/powerpoint/2010/main" val="1380538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Reach set is blended and pruned in avoidance grid , giving us estimation of reachable set in constrained space</a:t>
            </a:r>
          </a:p>
        </p:txBody>
      </p:sp>
      <p:sp>
        <p:nvSpPr>
          <p:cNvPr id="4" name="Slide Number Placeholder 3"/>
          <p:cNvSpPr>
            <a:spLocks noGrp="1"/>
          </p:cNvSpPr>
          <p:nvPr>
            <p:ph type="sldNum" sz="quarter" idx="10"/>
          </p:nvPr>
        </p:nvSpPr>
        <p:spPr/>
        <p:txBody>
          <a:bodyPr/>
          <a:lstStyle/>
          <a:p>
            <a:pPr>
              <a:defRPr/>
            </a:pPr>
            <a:fld id="{0BE59ADA-CF08-9440-BACD-BF7F5C851E71}" type="slidenum">
              <a:rPr lang="en-US" smtClean="0"/>
              <a:pPr>
                <a:defRPr/>
              </a:pPr>
              <a:t>34</a:t>
            </a:fld>
            <a:endParaRPr lang="en-US" dirty="0"/>
          </a:p>
        </p:txBody>
      </p:sp>
    </p:spTree>
    <p:extLst>
      <p:ext uri="{BB962C8B-B14F-4D97-AF65-F5344CB8AC3E}">
        <p14:creationId xmlns:p14="http://schemas.microsoft.com/office/powerpoint/2010/main" val="17428368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Rule engine then selects goal of avoidance and Next decision point (There is primitive hard-coded</a:t>
            </a:r>
            <a:r>
              <a:rPr lang="en-US" baseline="0" dirty="0"/>
              <a:t> set of rules</a:t>
            </a:r>
            <a:r>
              <a:rPr lang="en-US" dirty="0"/>
              <a:t>)</a:t>
            </a:r>
          </a:p>
          <a:p>
            <a:endParaRPr lang="en-US" dirty="0"/>
          </a:p>
          <a:p>
            <a:r>
              <a:rPr lang="en-US" dirty="0"/>
              <a:t>Avoidance grid have been fully implemented and tested for simple plane model in Matlab</a:t>
            </a:r>
          </a:p>
        </p:txBody>
      </p:sp>
      <p:sp>
        <p:nvSpPr>
          <p:cNvPr id="4" name="Slide Number Placeholder 3"/>
          <p:cNvSpPr>
            <a:spLocks noGrp="1"/>
          </p:cNvSpPr>
          <p:nvPr>
            <p:ph type="sldNum" sz="quarter" idx="10"/>
          </p:nvPr>
        </p:nvSpPr>
        <p:spPr/>
        <p:txBody>
          <a:bodyPr/>
          <a:lstStyle/>
          <a:p>
            <a:pPr>
              <a:defRPr/>
            </a:pPr>
            <a:fld id="{0BE59ADA-CF08-9440-BACD-BF7F5C851E71}" type="slidenum">
              <a:rPr lang="en-US" smtClean="0"/>
              <a:pPr>
                <a:defRPr/>
              </a:pPr>
              <a:t>35</a:t>
            </a:fld>
            <a:endParaRPr lang="en-US" dirty="0"/>
          </a:p>
        </p:txBody>
      </p:sp>
    </p:spTree>
    <p:extLst>
      <p:ext uri="{BB962C8B-B14F-4D97-AF65-F5344CB8AC3E}">
        <p14:creationId xmlns:p14="http://schemas.microsoft.com/office/powerpoint/2010/main" val="11199889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4.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2.xml"/><Relationship Id="rId2" Type="http://schemas.openxmlformats.org/officeDocument/2006/relationships/tags" Target="../tags/tag5.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Multi-Image Cover">
    <p:spTree>
      <p:nvGrpSpPr>
        <p:cNvPr id="1" name=""/>
        <p:cNvGrpSpPr/>
        <p:nvPr/>
      </p:nvGrpSpPr>
      <p:grpSpPr>
        <a:xfrm>
          <a:off x="0" y="0"/>
          <a:ext cx="0" cy="0"/>
          <a:chOff x="0" y="0"/>
          <a:chExt cx="0" cy="0"/>
        </a:xfrm>
      </p:grpSpPr>
      <p:cxnSp>
        <p:nvCxnSpPr>
          <p:cNvPr id="7" name="Straight Connector 6"/>
          <p:cNvCxnSpPr/>
          <p:nvPr userDrawn="1"/>
        </p:nvCxnSpPr>
        <p:spPr>
          <a:xfrm>
            <a:off x="2138363" y="6009007"/>
            <a:ext cx="0" cy="492125"/>
          </a:xfrm>
          <a:prstGeom prst="line">
            <a:avLst/>
          </a:prstGeom>
          <a:ln w="9525"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0" name="Text Placeholder 1"/>
          <p:cNvSpPr>
            <a:spLocks noGrp="1"/>
          </p:cNvSpPr>
          <p:nvPr>
            <p:ph type="body" sz="quarter" idx="13" hasCustomPrompt="1"/>
          </p:nvPr>
        </p:nvSpPr>
        <p:spPr>
          <a:xfrm>
            <a:off x="2147888" y="6221095"/>
            <a:ext cx="4964112" cy="254000"/>
          </a:xfrm>
          <a:prstGeom prst="rect">
            <a:avLst/>
          </a:prstGeom>
          <a:noFill/>
        </p:spPr>
        <p:txBody>
          <a:bodyPr/>
          <a:lstStyle>
            <a:lvl1pPr>
              <a:defRPr sz="1400">
                <a:solidFill>
                  <a:schemeClr val="bg2">
                    <a:lumMod val="65000"/>
                    <a:lumOff val="35000"/>
                  </a:schemeClr>
                </a:solidFill>
                <a:latin typeface="+mn-lt"/>
              </a:defRPr>
            </a:lvl1pPr>
          </a:lstStyle>
          <a:p>
            <a:pPr>
              <a:buFont typeface="Arial" charset="0"/>
              <a:buNone/>
              <a:defRPr/>
            </a:pPr>
            <a:r>
              <a:rPr lang="en-US" dirty="0"/>
              <a:t>Subtitle if Needed</a:t>
            </a:r>
          </a:p>
        </p:txBody>
      </p:sp>
      <p:sp>
        <p:nvSpPr>
          <p:cNvPr id="13" name="Text Placeholder 4"/>
          <p:cNvSpPr>
            <a:spLocks noGrp="1"/>
          </p:cNvSpPr>
          <p:nvPr>
            <p:ph type="body" sz="quarter" idx="11" hasCustomPrompt="1"/>
          </p:nvPr>
        </p:nvSpPr>
        <p:spPr>
          <a:xfrm>
            <a:off x="276226" y="6220145"/>
            <a:ext cx="1862138" cy="249237"/>
          </a:xfrm>
          <a:prstGeom prst="rect">
            <a:avLst/>
          </a:prstGeom>
        </p:spPr>
        <p:txBody>
          <a:bodyPr/>
          <a:lstStyle>
            <a:lvl1pPr algn="r">
              <a:defRPr sz="1400">
                <a:solidFill>
                  <a:schemeClr val="bg2">
                    <a:lumMod val="65000"/>
                    <a:lumOff val="35000"/>
                  </a:schemeClr>
                </a:solidFill>
                <a:latin typeface="+mn-lt"/>
              </a:defRPr>
            </a:lvl1pPr>
          </a:lstStyle>
          <a:p>
            <a:pPr>
              <a:buFont typeface="Arial" charset="0"/>
              <a:buNone/>
              <a:defRPr/>
            </a:pPr>
            <a:r>
              <a:rPr lang="en-US" dirty="0"/>
              <a:t>Date</a:t>
            </a:r>
          </a:p>
        </p:txBody>
      </p:sp>
      <p:sp>
        <p:nvSpPr>
          <p:cNvPr id="14" name="Text Placeholder 4"/>
          <p:cNvSpPr>
            <a:spLocks noGrp="1"/>
          </p:cNvSpPr>
          <p:nvPr>
            <p:ph type="body" sz="quarter" idx="14" hasCustomPrompt="1"/>
          </p:nvPr>
        </p:nvSpPr>
        <p:spPr>
          <a:xfrm>
            <a:off x="276226" y="5959797"/>
            <a:ext cx="1862138" cy="249237"/>
          </a:xfrm>
          <a:prstGeom prst="rect">
            <a:avLst/>
          </a:prstGeom>
        </p:spPr>
        <p:txBody>
          <a:bodyPr/>
          <a:lstStyle>
            <a:lvl1pPr algn="r">
              <a:defRPr sz="1400" baseline="0">
                <a:solidFill>
                  <a:schemeClr val="bg2">
                    <a:lumMod val="65000"/>
                    <a:lumOff val="35000"/>
                  </a:schemeClr>
                </a:solidFill>
                <a:latin typeface="+mn-lt"/>
              </a:defRPr>
            </a:lvl1pPr>
          </a:lstStyle>
          <a:p>
            <a:pPr>
              <a:buFont typeface="Arial" charset="0"/>
              <a:buNone/>
              <a:defRPr/>
            </a:pPr>
            <a:r>
              <a:rPr lang="en-US" dirty="0"/>
              <a:t>Presenter Name</a:t>
            </a:r>
          </a:p>
        </p:txBody>
      </p:sp>
      <p:sp>
        <p:nvSpPr>
          <p:cNvPr id="15" name="Text Placeholder 1"/>
          <p:cNvSpPr>
            <a:spLocks noGrp="1"/>
          </p:cNvSpPr>
          <p:nvPr>
            <p:ph type="body" sz="quarter" idx="15" hasCustomPrompt="1"/>
          </p:nvPr>
        </p:nvSpPr>
        <p:spPr>
          <a:xfrm>
            <a:off x="2147888" y="5928398"/>
            <a:ext cx="4964112" cy="254000"/>
          </a:xfrm>
          <a:prstGeom prst="rect">
            <a:avLst/>
          </a:prstGeom>
          <a:noFill/>
        </p:spPr>
        <p:txBody>
          <a:bodyPr/>
          <a:lstStyle>
            <a:lvl1pPr>
              <a:defRPr sz="1800" b="1">
                <a:solidFill>
                  <a:srgbClr val="000000"/>
                </a:solidFill>
                <a:latin typeface="+mn-lt"/>
              </a:defRPr>
            </a:lvl1pPr>
          </a:lstStyle>
          <a:p>
            <a:pPr>
              <a:buFont typeface="Arial" charset="0"/>
              <a:buNone/>
              <a:defRPr/>
            </a:pPr>
            <a:r>
              <a:rPr lang="en-US" dirty="0"/>
              <a:t>PRESENTATION TITLE</a:t>
            </a:r>
          </a:p>
        </p:txBody>
      </p:sp>
    </p:spTree>
    <p:extLst>
      <p:ext uri="{BB962C8B-B14F-4D97-AF65-F5344CB8AC3E}">
        <p14:creationId xmlns:p14="http://schemas.microsoft.com/office/powerpoint/2010/main" val="28725858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imple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235334498"/>
              </p:ex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2150"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9" y="1590"/>
                        <a:ext cx="1587" cy="1587"/>
                      </a:xfrm>
                      <a:prstGeom prst="rect">
                        <a:avLst/>
                      </a:prstGeom>
                    </p:spPr>
                  </p:pic>
                </p:oleObj>
              </mc:Fallback>
            </mc:AlternateContent>
          </a:graphicData>
        </a:graphic>
      </p:graphicFrame>
      <p:sp>
        <p:nvSpPr>
          <p:cNvPr id="6" name="Title 1"/>
          <p:cNvSpPr>
            <a:spLocks noGrp="1"/>
          </p:cNvSpPr>
          <p:nvPr>
            <p:ph type="title"/>
          </p:nvPr>
        </p:nvSpPr>
        <p:spPr>
          <a:xfrm>
            <a:off x="530352" y="357810"/>
            <a:ext cx="7680960" cy="498610"/>
          </a:xfrm>
        </p:spPr>
        <p:txBody>
          <a:bodyPr/>
          <a:lstStyle>
            <a:lvl1pPr>
              <a:defRPr baseline="0">
                <a:solidFill>
                  <a:schemeClr val="bg2"/>
                </a:solidFill>
              </a:defRPr>
            </a:lvl1pPr>
          </a:lstStyle>
          <a:p>
            <a:r>
              <a:rPr lang="en-US" dirty="0"/>
              <a:t>Click to edit Master title style</a:t>
            </a:r>
          </a:p>
        </p:txBody>
      </p:sp>
      <p:sp>
        <p:nvSpPr>
          <p:cNvPr id="5" name="Content Placeholder 4"/>
          <p:cNvSpPr>
            <a:spLocks noGrp="1"/>
          </p:cNvSpPr>
          <p:nvPr>
            <p:ph sz="quarter" idx="12"/>
          </p:nvPr>
        </p:nvSpPr>
        <p:spPr>
          <a:xfrm>
            <a:off x="532340" y="1193483"/>
            <a:ext cx="8046720" cy="4846320"/>
          </a:xfrm>
          <a:prstGeom prst="rect">
            <a:avLst/>
          </a:prstGeom>
        </p:spPr>
        <p:txBody>
          <a:bodyPr/>
          <a:lstStyle>
            <a:lvl1pPr marL="182880" indent="-182880">
              <a:spcBef>
                <a:spcPts val="400"/>
              </a:spcBef>
              <a:spcAft>
                <a:spcPts val="0"/>
              </a:spcAft>
              <a:buClr>
                <a:schemeClr val="tx2"/>
              </a:buClr>
              <a:defRPr sz="1800">
                <a:solidFill>
                  <a:schemeClr val="bg2"/>
                </a:solidFill>
              </a:defRPr>
            </a:lvl1pPr>
            <a:lvl2pPr marL="365760" indent="-182880">
              <a:spcBef>
                <a:spcPts val="400"/>
              </a:spcBef>
              <a:spcAft>
                <a:spcPts val="0"/>
              </a:spcAft>
              <a:buClr>
                <a:schemeClr val="tx1"/>
              </a:buClr>
              <a:defRPr sz="1600">
                <a:solidFill>
                  <a:schemeClr val="bg2"/>
                </a:solidFill>
              </a:defRPr>
            </a:lvl2pPr>
            <a:lvl3pPr marL="640080" indent="-182880">
              <a:spcBef>
                <a:spcPts val="400"/>
              </a:spcBef>
              <a:spcAft>
                <a:spcPts val="0"/>
              </a:spcAft>
              <a:buClr>
                <a:schemeClr val="tx1"/>
              </a:buClr>
              <a:defRPr sz="1400">
                <a:solidFill>
                  <a:schemeClr val="bg2"/>
                </a:solidFill>
              </a:defRPr>
            </a:lvl3pPr>
            <a:lvl4pPr marL="822960" indent="-182880">
              <a:spcBef>
                <a:spcPts val="400"/>
              </a:spcBef>
              <a:spcAft>
                <a:spcPts val="0"/>
              </a:spcAft>
              <a:buClr>
                <a:schemeClr val="tx1"/>
              </a:buClr>
              <a:buFont typeface="Arial" panose="020B0604020202020204" pitchFamily="34" charset="0"/>
              <a:buChar char="-"/>
              <a:defRPr sz="1200">
                <a:solidFill>
                  <a:schemeClr val="bg2"/>
                </a:solidFill>
                <a:latin typeface="Arial" panose="020B0604020202020204" pitchFamily="34" charset="0"/>
                <a:cs typeface="Arial" panose="020B0604020202020204" pitchFamily="34" charset="0"/>
              </a:defRPr>
            </a:lvl4pPr>
            <a:lvl5pPr marL="1005840" indent="-182880">
              <a:spcBef>
                <a:spcPts val="400"/>
              </a:spcBef>
              <a:spcAft>
                <a:spcPts val="0"/>
              </a:spcAft>
              <a:buClr>
                <a:schemeClr val="tx1"/>
              </a:buClr>
              <a:defRPr sz="1100">
                <a:solidFill>
                  <a:schemeClr val="bg2"/>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3"/>
          </p:nvPr>
        </p:nvSpPr>
        <p:spPr/>
        <p:txBody>
          <a:bodyPr/>
          <a:lstStyle>
            <a:lvl1pPr>
              <a:defRPr>
                <a:solidFill>
                  <a:schemeClr val="bg1"/>
                </a:solidFill>
              </a:defRPr>
            </a:lvl1pPr>
          </a:lstStyle>
          <a:p>
            <a:pPr>
              <a:defRPr/>
            </a:pPr>
            <a:fld id="{49F53ADA-54B7-4D62-BC4B-6B91A22A65F9}" type="slidenum">
              <a:rPr lang="en-US" smtClean="0"/>
              <a:pPr>
                <a:defRPr/>
              </a:pPr>
              <a:t>‹#›</a:t>
            </a:fld>
            <a:endParaRPr lang="en-US" dirty="0"/>
          </a:p>
        </p:txBody>
      </p:sp>
    </p:spTree>
    <p:extLst>
      <p:ext uri="{BB962C8B-B14F-4D97-AF65-F5344CB8AC3E}">
        <p14:creationId xmlns:p14="http://schemas.microsoft.com/office/powerpoint/2010/main" val="1606834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Simple Text">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ext uri="{D42A27DB-BD31-4B8C-83A1-F6EECF244321}">
                <p14:modId xmlns:p14="http://schemas.microsoft.com/office/powerpoint/2010/main" val="3209677298"/>
              </p:ex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3174" name="think-cell Slide" r:id="rId4" imgW="270" imgH="270" progId="TCLayout.ActiveDocument.1">
                  <p:embed/>
                </p:oleObj>
              </mc:Choice>
              <mc:Fallback>
                <p:oleObj name="think-cell Slide" r:id="rId4" imgW="270" imgH="270" progId="TCLayout.ActiveDocument.1">
                  <p:embed/>
                  <p:pic>
                    <p:nvPicPr>
                      <p:cNvPr id="0" name=""/>
                      <p:cNvPicPr/>
                      <p:nvPr/>
                    </p:nvPicPr>
                    <p:blipFill>
                      <a:blip r:embed="rId5"/>
                      <a:stretch>
                        <a:fillRect/>
                      </a:stretch>
                    </p:blipFill>
                    <p:spPr>
                      <a:xfrm>
                        <a:off x="1589" y="1590"/>
                        <a:ext cx="1587" cy="1587"/>
                      </a:xfrm>
                      <a:prstGeom prst="rect">
                        <a:avLst/>
                      </a:prstGeom>
                    </p:spPr>
                  </p:pic>
                </p:oleObj>
              </mc:Fallback>
            </mc:AlternateContent>
          </a:graphicData>
        </a:graphic>
      </p:graphicFrame>
      <p:sp>
        <p:nvSpPr>
          <p:cNvPr id="6" name="Title 1"/>
          <p:cNvSpPr>
            <a:spLocks noGrp="1"/>
          </p:cNvSpPr>
          <p:nvPr>
            <p:ph type="title"/>
          </p:nvPr>
        </p:nvSpPr>
        <p:spPr>
          <a:xfrm>
            <a:off x="530352" y="357810"/>
            <a:ext cx="7680960" cy="498610"/>
          </a:xfrm>
        </p:spPr>
        <p:txBody>
          <a:bodyPr/>
          <a:lstStyle>
            <a:lvl1pPr>
              <a:defRPr baseline="0">
                <a:solidFill>
                  <a:schemeClr val="bg2"/>
                </a:solidFill>
              </a:defRPr>
            </a:lvl1pPr>
          </a:lstStyle>
          <a:p>
            <a:r>
              <a:rPr lang="en-US" dirty="0"/>
              <a:t>Click to edit Master title style</a:t>
            </a:r>
          </a:p>
        </p:txBody>
      </p:sp>
      <p:sp>
        <p:nvSpPr>
          <p:cNvPr id="5" name="Content Placeholder 4"/>
          <p:cNvSpPr>
            <a:spLocks noGrp="1"/>
          </p:cNvSpPr>
          <p:nvPr>
            <p:ph sz="quarter" idx="12"/>
          </p:nvPr>
        </p:nvSpPr>
        <p:spPr>
          <a:xfrm>
            <a:off x="532341" y="1193483"/>
            <a:ext cx="3927118" cy="4846320"/>
          </a:xfrm>
          <a:prstGeom prst="rect">
            <a:avLst/>
          </a:prstGeom>
        </p:spPr>
        <p:txBody>
          <a:bodyPr/>
          <a:lstStyle>
            <a:lvl1pPr marL="182880" indent="-182880">
              <a:spcBef>
                <a:spcPts val="400"/>
              </a:spcBef>
              <a:spcAft>
                <a:spcPts val="0"/>
              </a:spcAft>
              <a:buClr>
                <a:schemeClr val="tx2"/>
              </a:buClr>
              <a:defRPr sz="1800">
                <a:solidFill>
                  <a:schemeClr val="bg2"/>
                </a:solidFill>
              </a:defRPr>
            </a:lvl1pPr>
            <a:lvl2pPr marL="365760" indent="-182880">
              <a:spcBef>
                <a:spcPts val="400"/>
              </a:spcBef>
              <a:spcAft>
                <a:spcPts val="0"/>
              </a:spcAft>
              <a:buClr>
                <a:schemeClr val="tx1"/>
              </a:buClr>
              <a:defRPr sz="1600">
                <a:solidFill>
                  <a:schemeClr val="bg2"/>
                </a:solidFill>
              </a:defRPr>
            </a:lvl2pPr>
            <a:lvl3pPr marL="640080" indent="-182880">
              <a:spcBef>
                <a:spcPts val="400"/>
              </a:spcBef>
              <a:spcAft>
                <a:spcPts val="0"/>
              </a:spcAft>
              <a:buClr>
                <a:schemeClr val="tx1"/>
              </a:buClr>
              <a:defRPr sz="1400">
                <a:solidFill>
                  <a:schemeClr val="bg2"/>
                </a:solidFill>
              </a:defRPr>
            </a:lvl3pPr>
            <a:lvl4pPr marL="822960" indent="-182880">
              <a:spcBef>
                <a:spcPts val="400"/>
              </a:spcBef>
              <a:spcAft>
                <a:spcPts val="0"/>
              </a:spcAft>
              <a:buClr>
                <a:schemeClr val="tx1"/>
              </a:buClr>
              <a:buFont typeface="Arial" panose="020B0604020202020204" pitchFamily="34" charset="0"/>
              <a:buChar char="-"/>
              <a:defRPr sz="1200">
                <a:solidFill>
                  <a:schemeClr val="bg2"/>
                </a:solidFill>
                <a:latin typeface="Arial" panose="020B0604020202020204" pitchFamily="34" charset="0"/>
                <a:cs typeface="Arial" panose="020B0604020202020204" pitchFamily="34" charset="0"/>
              </a:defRPr>
            </a:lvl4pPr>
            <a:lvl5pPr marL="1005840" indent="-182880">
              <a:spcBef>
                <a:spcPts val="400"/>
              </a:spcBef>
              <a:spcAft>
                <a:spcPts val="0"/>
              </a:spcAft>
              <a:buClr>
                <a:schemeClr val="tx1"/>
              </a:buClr>
              <a:defRPr sz="1100">
                <a:solidFill>
                  <a:schemeClr val="bg2"/>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3"/>
          </p:nvPr>
        </p:nvSpPr>
        <p:spPr/>
        <p:txBody>
          <a:bodyPr/>
          <a:lstStyle>
            <a:lvl1pPr>
              <a:defRPr>
                <a:solidFill>
                  <a:schemeClr val="bg1"/>
                </a:solidFill>
              </a:defRPr>
            </a:lvl1pPr>
          </a:lstStyle>
          <a:p>
            <a:pPr>
              <a:defRPr/>
            </a:pPr>
            <a:fld id="{49F53ADA-54B7-4D62-BC4B-6B91A22A65F9}" type="slidenum">
              <a:rPr lang="en-US" smtClean="0"/>
              <a:pPr>
                <a:defRPr/>
              </a:pPr>
              <a:t>‹#›</a:t>
            </a:fld>
            <a:endParaRPr lang="en-US" dirty="0"/>
          </a:p>
        </p:txBody>
      </p:sp>
      <p:cxnSp>
        <p:nvCxnSpPr>
          <p:cNvPr id="10" name="Straight Connector 9"/>
          <p:cNvCxnSpPr/>
          <p:nvPr userDrawn="1"/>
        </p:nvCxnSpPr>
        <p:spPr bwMode="auto">
          <a:xfrm>
            <a:off x="4572000" y="1299754"/>
            <a:ext cx="0" cy="4754880"/>
          </a:xfrm>
          <a:prstGeom prst="line">
            <a:avLst/>
          </a:prstGeom>
          <a:noFill/>
          <a:ln w="9525" cap="flat" cmpd="sng" algn="ctr">
            <a:solidFill>
              <a:schemeClr val="bg1">
                <a:lumMod val="65000"/>
              </a:schemeClr>
            </a:solidFill>
            <a:prstDash val="solid"/>
            <a:round/>
            <a:headEnd type="none" w="med" len="med"/>
            <a:tailEnd type="none" w="med" len="med"/>
          </a:ln>
          <a:effectLst/>
          <a:extLst/>
        </p:spPr>
      </p:cxnSp>
      <p:sp>
        <p:nvSpPr>
          <p:cNvPr id="7" name="Content Placeholder 4"/>
          <p:cNvSpPr>
            <a:spLocks noGrp="1"/>
          </p:cNvSpPr>
          <p:nvPr>
            <p:ph sz="quarter" idx="14"/>
          </p:nvPr>
        </p:nvSpPr>
        <p:spPr>
          <a:xfrm>
            <a:off x="4686852" y="1193483"/>
            <a:ext cx="3927118" cy="4846320"/>
          </a:xfrm>
          <a:prstGeom prst="rect">
            <a:avLst/>
          </a:prstGeom>
        </p:spPr>
        <p:txBody>
          <a:bodyPr/>
          <a:lstStyle>
            <a:lvl1pPr marL="182880" indent="-182880">
              <a:spcBef>
                <a:spcPts val="400"/>
              </a:spcBef>
              <a:spcAft>
                <a:spcPts val="0"/>
              </a:spcAft>
              <a:buClr>
                <a:schemeClr val="tx2"/>
              </a:buClr>
              <a:defRPr sz="1800">
                <a:solidFill>
                  <a:schemeClr val="bg2"/>
                </a:solidFill>
              </a:defRPr>
            </a:lvl1pPr>
            <a:lvl2pPr marL="365760" indent="-182880">
              <a:spcBef>
                <a:spcPts val="400"/>
              </a:spcBef>
              <a:spcAft>
                <a:spcPts val="0"/>
              </a:spcAft>
              <a:buClr>
                <a:schemeClr val="tx1"/>
              </a:buClr>
              <a:defRPr sz="1600">
                <a:solidFill>
                  <a:schemeClr val="bg2"/>
                </a:solidFill>
              </a:defRPr>
            </a:lvl2pPr>
            <a:lvl3pPr marL="640080" indent="-182880">
              <a:spcBef>
                <a:spcPts val="400"/>
              </a:spcBef>
              <a:spcAft>
                <a:spcPts val="0"/>
              </a:spcAft>
              <a:buClr>
                <a:schemeClr val="tx1"/>
              </a:buClr>
              <a:defRPr sz="1400">
                <a:solidFill>
                  <a:schemeClr val="bg2"/>
                </a:solidFill>
              </a:defRPr>
            </a:lvl3pPr>
            <a:lvl4pPr marL="822960" indent="-182880">
              <a:spcBef>
                <a:spcPts val="400"/>
              </a:spcBef>
              <a:spcAft>
                <a:spcPts val="0"/>
              </a:spcAft>
              <a:buClr>
                <a:schemeClr val="tx1"/>
              </a:buClr>
              <a:buFont typeface="Arial" panose="020B0604020202020204" pitchFamily="34" charset="0"/>
              <a:buChar char="-"/>
              <a:defRPr sz="1200">
                <a:solidFill>
                  <a:schemeClr val="bg2"/>
                </a:solidFill>
                <a:latin typeface="Arial" panose="020B0604020202020204" pitchFamily="34" charset="0"/>
                <a:cs typeface="Arial" panose="020B0604020202020204" pitchFamily="34" charset="0"/>
              </a:defRPr>
            </a:lvl4pPr>
            <a:lvl5pPr marL="1005840" indent="-182880">
              <a:spcBef>
                <a:spcPts val="400"/>
              </a:spcBef>
              <a:spcAft>
                <a:spcPts val="0"/>
              </a:spcAft>
              <a:buClr>
                <a:schemeClr val="tx1"/>
              </a:buClr>
              <a:defRPr sz="1100">
                <a:solidFill>
                  <a:schemeClr val="bg2"/>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5929893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Simple Text">
    <p:spTree>
      <p:nvGrpSpPr>
        <p:cNvPr id="1" name=""/>
        <p:cNvGrpSpPr/>
        <p:nvPr/>
      </p:nvGrpSpPr>
      <p:grpSpPr>
        <a:xfrm>
          <a:off x="0" y="0"/>
          <a:ext cx="0" cy="0"/>
          <a:chOff x="0" y="0"/>
          <a:chExt cx="0" cy="0"/>
        </a:xfrm>
      </p:grpSpPr>
      <p:sp>
        <p:nvSpPr>
          <p:cNvPr id="6" name="Title 1"/>
          <p:cNvSpPr>
            <a:spLocks noGrp="1"/>
          </p:cNvSpPr>
          <p:nvPr>
            <p:ph type="title"/>
          </p:nvPr>
        </p:nvSpPr>
        <p:spPr>
          <a:xfrm>
            <a:off x="530352" y="357810"/>
            <a:ext cx="7680960" cy="498610"/>
          </a:xfrm>
        </p:spPr>
        <p:txBody>
          <a:bodyPr/>
          <a:lstStyle>
            <a:lvl1pPr>
              <a:defRPr baseline="0">
                <a:solidFill>
                  <a:schemeClr val="bg2"/>
                </a:solidFill>
              </a:defRPr>
            </a:lvl1pPr>
          </a:lstStyle>
          <a:p>
            <a:r>
              <a:rPr lang="en-US" dirty="0"/>
              <a:t>Click to edit Master title style</a:t>
            </a:r>
          </a:p>
        </p:txBody>
      </p:sp>
      <p:sp>
        <p:nvSpPr>
          <p:cNvPr id="5" name="Content Placeholder 4"/>
          <p:cNvSpPr>
            <a:spLocks noGrp="1"/>
          </p:cNvSpPr>
          <p:nvPr>
            <p:ph sz="quarter" idx="12"/>
          </p:nvPr>
        </p:nvSpPr>
        <p:spPr>
          <a:xfrm>
            <a:off x="532341" y="1193485"/>
            <a:ext cx="3927118" cy="2270351"/>
          </a:xfrm>
          <a:prstGeom prst="rect">
            <a:avLst/>
          </a:prstGeom>
        </p:spPr>
        <p:txBody>
          <a:bodyPr/>
          <a:lstStyle>
            <a:lvl1pPr marL="182880" indent="-182880">
              <a:spcBef>
                <a:spcPts val="400"/>
              </a:spcBef>
              <a:spcAft>
                <a:spcPts val="0"/>
              </a:spcAft>
              <a:buClr>
                <a:schemeClr val="tx2"/>
              </a:buClr>
              <a:defRPr sz="1800">
                <a:solidFill>
                  <a:schemeClr val="bg2"/>
                </a:solidFill>
              </a:defRPr>
            </a:lvl1pPr>
            <a:lvl2pPr marL="365760" indent="-182880">
              <a:spcBef>
                <a:spcPts val="400"/>
              </a:spcBef>
              <a:spcAft>
                <a:spcPts val="0"/>
              </a:spcAft>
              <a:buClr>
                <a:schemeClr val="tx1"/>
              </a:buClr>
              <a:defRPr sz="1600">
                <a:solidFill>
                  <a:schemeClr val="bg2"/>
                </a:solidFill>
              </a:defRPr>
            </a:lvl2pPr>
            <a:lvl3pPr marL="640080" indent="-182880">
              <a:spcBef>
                <a:spcPts val="400"/>
              </a:spcBef>
              <a:spcAft>
                <a:spcPts val="0"/>
              </a:spcAft>
              <a:buClr>
                <a:schemeClr val="tx1"/>
              </a:buClr>
              <a:defRPr sz="1400">
                <a:solidFill>
                  <a:schemeClr val="bg2"/>
                </a:solidFill>
              </a:defRPr>
            </a:lvl3pPr>
            <a:lvl4pPr marL="822960" indent="-182880">
              <a:spcBef>
                <a:spcPts val="400"/>
              </a:spcBef>
              <a:spcAft>
                <a:spcPts val="0"/>
              </a:spcAft>
              <a:buClr>
                <a:schemeClr val="tx1"/>
              </a:buClr>
              <a:buFont typeface="Arial" panose="020B0604020202020204" pitchFamily="34" charset="0"/>
              <a:buChar char="-"/>
              <a:defRPr sz="1200">
                <a:solidFill>
                  <a:schemeClr val="bg2"/>
                </a:solidFill>
                <a:latin typeface="Arial" panose="020B0604020202020204" pitchFamily="34" charset="0"/>
                <a:cs typeface="Arial" panose="020B0604020202020204" pitchFamily="34" charset="0"/>
              </a:defRPr>
            </a:lvl4pPr>
            <a:lvl5pPr marL="1005840" indent="-182880">
              <a:spcBef>
                <a:spcPts val="400"/>
              </a:spcBef>
              <a:spcAft>
                <a:spcPts val="0"/>
              </a:spcAft>
              <a:buClr>
                <a:schemeClr val="tx1"/>
              </a:buClr>
              <a:defRPr sz="1100">
                <a:solidFill>
                  <a:schemeClr val="bg2"/>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3"/>
          </p:nvPr>
        </p:nvSpPr>
        <p:spPr/>
        <p:txBody>
          <a:bodyPr/>
          <a:lstStyle>
            <a:lvl1pPr>
              <a:defRPr>
                <a:solidFill>
                  <a:schemeClr val="bg1"/>
                </a:solidFill>
              </a:defRPr>
            </a:lvl1pPr>
          </a:lstStyle>
          <a:p>
            <a:pPr>
              <a:defRPr/>
            </a:pPr>
            <a:fld id="{49F53ADA-54B7-4D62-BC4B-6B91A22A65F9}" type="slidenum">
              <a:rPr lang="en-US" smtClean="0"/>
              <a:pPr>
                <a:defRPr/>
              </a:pPr>
              <a:t>‹#›</a:t>
            </a:fld>
            <a:endParaRPr lang="en-US" dirty="0"/>
          </a:p>
        </p:txBody>
      </p:sp>
      <p:cxnSp>
        <p:nvCxnSpPr>
          <p:cNvPr id="10" name="Straight Connector 9"/>
          <p:cNvCxnSpPr/>
          <p:nvPr userDrawn="1"/>
        </p:nvCxnSpPr>
        <p:spPr bwMode="auto">
          <a:xfrm>
            <a:off x="4572000" y="1299754"/>
            <a:ext cx="0" cy="4754880"/>
          </a:xfrm>
          <a:prstGeom prst="line">
            <a:avLst/>
          </a:prstGeom>
          <a:noFill/>
          <a:ln w="9525" cap="flat" cmpd="sng" algn="ctr">
            <a:solidFill>
              <a:schemeClr val="bg1">
                <a:lumMod val="65000"/>
              </a:schemeClr>
            </a:solidFill>
            <a:prstDash val="solid"/>
            <a:round/>
            <a:headEnd type="none" w="med" len="med"/>
            <a:tailEnd type="none" w="med" len="med"/>
          </a:ln>
          <a:effectLst/>
          <a:extLst/>
        </p:spPr>
      </p:cxnSp>
      <p:sp>
        <p:nvSpPr>
          <p:cNvPr id="7" name="Content Placeholder 4"/>
          <p:cNvSpPr>
            <a:spLocks noGrp="1"/>
          </p:cNvSpPr>
          <p:nvPr>
            <p:ph sz="quarter" idx="14"/>
          </p:nvPr>
        </p:nvSpPr>
        <p:spPr>
          <a:xfrm>
            <a:off x="4686852" y="1193485"/>
            <a:ext cx="3927118" cy="2270351"/>
          </a:xfrm>
          <a:prstGeom prst="rect">
            <a:avLst/>
          </a:prstGeom>
        </p:spPr>
        <p:txBody>
          <a:bodyPr/>
          <a:lstStyle>
            <a:lvl1pPr marL="182880" indent="-182880">
              <a:spcBef>
                <a:spcPts val="400"/>
              </a:spcBef>
              <a:spcAft>
                <a:spcPts val="0"/>
              </a:spcAft>
              <a:buClr>
                <a:schemeClr val="tx2"/>
              </a:buClr>
              <a:defRPr sz="1800">
                <a:solidFill>
                  <a:schemeClr val="bg2"/>
                </a:solidFill>
              </a:defRPr>
            </a:lvl1pPr>
            <a:lvl2pPr marL="365760" indent="-182880">
              <a:spcBef>
                <a:spcPts val="400"/>
              </a:spcBef>
              <a:spcAft>
                <a:spcPts val="0"/>
              </a:spcAft>
              <a:buClr>
                <a:schemeClr val="tx1"/>
              </a:buClr>
              <a:defRPr sz="1600">
                <a:solidFill>
                  <a:schemeClr val="bg2"/>
                </a:solidFill>
              </a:defRPr>
            </a:lvl2pPr>
            <a:lvl3pPr marL="640080" indent="-182880">
              <a:spcBef>
                <a:spcPts val="400"/>
              </a:spcBef>
              <a:spcAft>
                <a:spcPts val="0"/>
              </a:spcAft>
              <a:buClr>
                <a:schemeClr val="tx1"/>
              </a:buClr>
              <a:defRPr sz="1400">
                <a:solidFill>
                  <a:schemeClr val="bg2"/>
                </a:solidFill>
              </a:defRPr>
            </a:lvl3pPr>
            <a:lvl4pPr marL="822960" indent="-182880">
              <a:spcBef>
                <a:spcPts val="400"/>
              </a:spcBef>
              <a:spcAft>
                <a:spcPts val="0"/>
              </a:spcAft>
              <a:buClr>
                <a:schemeClr val="tx1"/>
              </a:buClr>
              <a:buFont typeface="Arial" panose="020B0604020202020204" pitchFamily="34" charset="0"/>
              <a:buChar char="-"/>
              <a:defRPr sz="1200">
                <a:solidFill>
                  <a:schemeClr val="bg2"/>
                </a:solidFill>
                <a:latin typeface="Arial" panose="020B0604020202020204" pitchFamily="34" charset="0"/>
                <a:cs typeface="Arial" panose="020B0604020202020204" pitchFamily="34" charset="0"/>
              </a:defRPr>
            </a:lvl4pPr>
            <a:lvl5pPr marL="1005840" indent="-182880">
              <a:spcBef>
                <a:spcPts val="400"/>
              </a:spcBef>
              <a:spcAft>
                <a:spcPts val="0"/>
              </a:spcAft>
              <a:buClr>
                <a:schemeClr val="tx1"/>
              </a:buClr>
              <a:defRPr sz="1100">
                <a:solidFill>
                  <a:schemeClr val="bg2"/>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bwMode="auto">
          <a:xfrm flipH="1">
            <a:off x="640080" y="3624058"/>
            <a:ext cx="7863840" cy="0"/>
          </a:xfrm>
          <a:prstGeom prst="line">
            <a:avLst/>
          </a:prstGeom>
          <a:noFill/>
          <a:ln w="9525" cap="flat" cmpd="sng" algn="ctr">
            <a:solidFill>
              <a:schemeClr val="bg1">
                <a:lumMod val="65000"/>
              </a:schemeClr>
            </a:solidFill>
            <a:prstDash val="solid"/>
            <a:round/>
            <a:headEnd type="none" w="med" len="med"/>
            <a:tailEnd type="none" w="med" len="med"/>
          </a:ln>
          <a:effectLst/>
          <a:extLst/>
        </p:spPr>
      </p:cxnSp>
      <p:sp>
        <p:nvSpPr>
          <p:cNvPr id="9" name="Content Placeholder 4"/>
          <p:cNvSpPr>
            <a:spLocks noGrp="1"/>
          </p:cNvSpPr>
          <p:nvPr>
            <p:ph sz="quarter" idx="15"/>
          </p:nvPr>
        </p:nvSpPr>
        <p:spPr>
          <a:xfrm>
            <a:off x="532341" y="3784285"/>
            <a:ext cx="3927118" cy="2270351"/>
          </a:xfrm>
          <a:prstGeom prst="rect">
            <a:avLst/>
          </a:prstGeom>
        </p:spPr>
        <p:txBody>
          <a:bodyPr/>
          <a:lstStyle>
            <a:lvl1pPr marL="182880" indent="-182880">
              <a:spcBef>
                <a:spcPts val="400"/>
              </a:spcBef>
              <a:spcAft>
                <a:spcPts val="0"/>
              </a:spcAft>
              <a:buClr>
                <a:schemeClr val="tx2"/>
              </a:buClr>
              <a:defRPr sz="1800">
                <a:solidFill>
                  <a:schemeClr val="bg2"/>
                </a:solidFill>
              </a:defRPr>
            </a:lvl1pPr>
            <a:lvl2pPr marL="365760" indent="-182880">
              <a:spcBef>
                <a:spcPts val="400"/>
              </a:spcBef>
              <a:spcAft>
                <a:spcPts val="0"/>
              </a:spcAft>
              <a:buClr>
                <a:schemeClr val="tx1"/>
              </a:buClr>
              <a:defRPr sz="1600">
                <a:solidFill>
                  <a:schemeClr val="bg2"/>
                </a:solidFill>
              </a:defRPr>
            </a:lvl2pPr>
            <a:lvl3pPr marL="640080" indent="-182880">
              <a:spcBef>
                <a:spcPts val="400"/>
              </a:spcBef>
              <a:spcAft>
                <a:spcPts val="0"/>
              </a:spcAft>
              <a:buClr>
                <a:schemeClr val="tx1"/>
              </a:buClr>
              <a:defRPr sz="1400">
                <a:solidFill>
                  <a:schemeClr val="bg2"/>
                </a:solidFill>
              </a:defRPr>
            </a:lvl3pPr>
            <a:lvl4pPr marL="822960" indent="-182880">
              <a:spcBef>
                <a:spcPts val="400"/>
              </a:spcBef>
              <a:spcAft>
                <a:spcPts val="0"/>
              </a:spcAft>
              <a:buClr>
                <a:schemeClr val="tx1"/>
              </a:buClr>
              <a:buFont typeface="Arial" panose="020B0604020202020204" pitchFamily="34" charset="0"/>
              <a:buChar char="-"/>
              <a:defRPr sz="1200">
                <a:solidFill>
                  <a:schemeClr val="bg2"/>
                </a:solidFill>
                <a:latin typeface="Arial" panose="020B0604020202020204" pitchFamily="34" charset="0"/>
                <a:cs typeface="Arial" panose="020B0604020202020204" pitchFamily="34" charset="0"/>
              </a:defRPr>
            </a:lvl4pPr>
            <a:lvl5pPr marL="1005840" indent="-182880">
              <a:spcBef>
                <a:spcPts val="400"/>
              </a:spcBef>
              <a:spcAft>
                <a:spcPts val="0"/>
              </a:spcAft>
              <a:buClr>
                <a:schemeClr val="tx1"/>
              </a:buClr>
              <a:defRPr sz="1100">
                <a:solidFill>
                  <a:schemeClr val="bg2"/>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4"/>
          <p:cNvSpPr>
            <a:spLocks noGrp="1"/>
          </p:cNvSpPr>
          <p:nvPr>
            <p:ph sz="quarter" idx="16"/>
          </p:nvPr>
        </p:nvSpPr>
        <p:spPr>
          <a:xfrm>
            <a:off x="4686852" y="3784285"/>
            <a:ext cx="3927118" cy="2270351"/>
          </a:xfrm>
          <a:prstGeom prst="rect">
            <a:avLst/>
          </a:prstGeom>
        </p:spPr>
        <p:txBody>
          <a:bodyPr/>
          <a:lstStyle>
            <a:lvl1pPr marL="182880" indent="-182880">
              <a:spcBef>
                <a:spcPts val="400"/>
              </a:spcBef>
              <a:spcAft>
                <a:spcPts val="0"/>
              </a:spcAft>
              <a:buClr>
                <a:schemeClr val="tx2"/>
              </a:buClr>
              <a:defRPr sz="1800">
                <a:solidFill>
                  <a:schemeClr val="bg2"/>
                </a:solidFill>
              </a:defRPr>
            </a:lvl1pPr>
            <a:lvl2pPr marL="365760" indent="-182880">
              <a:spcBef>
                <a:spcPts val="400"/>
              </a:spcBef>
              <a:spcAft>
                <a:spcPts val="0"/>
              </a:spcAft>
              <a:buClr>
                <a:schemeClr val="tx1"/>
              </a:buClr>
              <a:defRPr sz="1600">
                <a:solidFill>
                  <a:schemeClr val="bg2"/>
                </a:solidFill>
              </a:defRPr>
            </a:lvl2pPr>
            <a:lvl3pPr marL="640080" indent="-182880">
              <a:spcBef>
                <a:spcPts val="400"/>
              </a:spcBef>
              <a:spcAft>
                <a:spcPts val="0"/>
              </a:spcAft>
              <a:buClr>
                <a:schemeClr val="tx1"/>
              </a:buClr>
              <a:defRPr sz="1400">
                <a:solidFill>
                  <a:schemeClr val="bg2"/>
                </a:solidFill>
              </a:defRPr>
            </a:lvl3pPr>
            <a:lvl4pPr marL="822960" indent="-182880">
              <a:spcBef>
                <a:spcPts val="400"/>
              </a:spcBef>
              <a:spcAft>
                <a:spcPts val="0"/>
              </a:spcAft>
              <a:buClr>
                <a:schemeClr val="tx1"/>
              </a:buClr>
              <a:buFont typeface="Arial" panose="020B0604020202020204" pitchFamily="34" charset="0"/>
              <a:buChar char="-"/>
              <a:defRPr sz="1200">
                <a:solidFill>
                  <a:schemeClr val="bg2"/>
                </a:solidFill>
                <a:latin typeface="Arial" panose="020B0604020202020204" pitchFamily="34" charset="0"/>
                <a:cs typeface="Arial" panose="020B0604020202020204" pitchFamily="34" charset="0"/>
              </a:defRPr>
            </a:lvl4pPr>
            <a:lvl5pPr marL="1005840" indent="-182880">
              <a:spcBef>
                <a:spcPts val="400"/>
              </a:spcBef>
              <a:spcAft>
                <a:spcPts val="0"/>
              </a:spcAft>
              <a:buClr>
                <a:schemeClr val="tx1"/>
              </a:buClr>
              <a:defRPr sz="1100">
                <a:solidFill>
                  <a:schemeClr val="bg2"/>
                </a:solidFill>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137652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Open Layout">
    <p:spTree>
      <p:nvGrpSpPr>
        <p:cNvPr id="1" name=""/>
        <p:cNvGrpSpPr/>
        <p:nvPr/>
      </p:nvGrpSpPr>
      <p:grpSpPr>
        <a:xfrm>
          <a:off x="0" y="0"/>
          <a:ext cx="0" cy="0"/>
          <a:chOff x="0" y="0"/>
          <a:chExt cx="0" cy="0"/>
        </a:xfrm>
      </p:grpSpPr>
      <p:sp>
        <p:nvSpPr>
          <p:cNvPr id="2" name="Title 1"/>
          <p:cNvSpPr>
            <a:spLocks noGrp="1"/>
          </p:cNvSpPr>
          <p:nvPr>
            <p:ph type="title"/>
          </p:nvPr>
        </p:nvSpPr>
        <p:spPr>
          <a:xfrm>
            <a:off x="530352" y="357190"/>
            <a:ext cx="7680960" cy="498475"/>
          </a:xfrm>
        </p:spPr>
        <p:txBody>
          <a:bodyPr/>
          <a:lstStyle/>
          <a:p>
            <a:r>
              <a:rPr lang="en-US" dirty="0"/>
              <a:t>Click to edit Master title style</a:t>
            </a:r>
          </a:p>
        </p:txBody>
      </p:sp>
      <p:sp>
        <p:nvSpPr>
          <p:cNvPr id="3" name="Slide Number Placeholder 5"/>
          <p:cNvSpPr>
            <a:spLocks noGrp="1"/>
          </p:cNvSpPr>
          <p:nvPr>
            <p:ph type="sldNum" sz="quarter" idx="10"/>
          </p:nvPr>
        </p:nvSpPr>
        <p:spPr/>
        <p:txBody>
          <a:bodyPr/>
          <a:lstStyle>
            <a:lvl1pPr>
              <a:defRPr>
                <a:solidFill>
                  <a:schemeClr val="bg1"/>
                </a:solidFill>
              </a:defRPr>
            </a:lvl1pPr>
          </a:lstStyle>
          <a:p>
            <a:pPr>
              <a:defRPr/>
            </a:pPr>
            <a:fld id="{4C51A5A2-BC59-4A6D-A7BD-C313B1F7F822}" type="slidenum">
              <a:rPr lang="en-US" smtClean="0"/>
              <a:pPr>
                <a:defRPr/>
              </a:pPr>
              <a:t>‹#›</a:t>
            </a:fld>
            <a:endParaRPr lang="en-US" dirty="0"/>
          </a:p>
        </p:txBody>
      </p:sp>
    </p:spTree>
    <p:extLst>
      <p:ext uri="{BB962C8B-B14F-4D97-AF65-F5344CB8AC3E}">
        <p14:creationId xmlns:p14="http://schemas.microsoft.com/office/powerpoint/2010/main" val="35616208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pic>
        <p:nvPicPr>
          <p:cNvPr id="6" name="Picture 5" descr="Brand-Promise_editable_HORZ_ol_13x9.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9144000" cy="6858000"/>
          </a:xfrm>
          <a:prstGeom prst="rect">
            <a:avLst/>
          </a:prstGeom>
        </p:spPr>
      </p:pic>
    </p:spTree>
    <p:extLst>
      <p:ext uri="{BB962C8B-B14F-4D97-AF65-F5344CB8AC3E}">
        <p14:creationId xmlns:p14="http://schemas.microsoft.com/office/powerpoint/2010/main" val="30546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Break">
    <p:spTree>
      <p:nvGrpSpPr>
        <p:cNvPr id="1" name=""/>
        <p:cNvGrpSpPr/>
        <p:nvPr/>
      </p:nvGrpSpPr>
      <p:grpSpPr>
        <a:xfrm>
          <a:off x="0" y="0"/>
          <a:ext cx="0" cy="0"/>
          <a:chOff x="0" y="0"/>
          <a:chExt cx="0" cy="0"/>
        </a:xfrm>
      </p:grpSpPr>
      <p:sp>
        <p:nvSpPr>
          <p:cNvPr id="2" name="Title 1"/>
          <p:cNvSpPr>
            <a:spLocks noGrp="1"/>
          </p:cNvSpPr>
          <p:nvPr>
            <p:ph type="title"/>
          </p:nvPr>
        </p:nvSpPr>
        <p:spPr>
          <a:xfrm>
            <a:off x="1" y="2079972"/>
            <a:ext cx="9143999" cy="498475"/>
          </a:xfrm>
        </p:spPr>
        <p:txBody>
          <a:bodyPr/>
          <a:lstStyle>
            <a:lvl1pPr algn="ctr">
              <a:defRPr sz="3200"/>
            </a:lvl1pPr>
          </a:lstStyle>
          <a:p>
            <a:r>
              <a:rPr lang="en-US" dirty="0"/>
              <a:t>Click to edit Master title style</a:t>
            </a:r>
          </a:p>
        </p:txBody>
      </p:sp>
      <p:sp>
        <p:nvSpPr>
          <p:cNvPr id="3" name="Slide Number Placeholder 5"/>
          <p:cNvSpPr>
            <a:spLocks noGrp="1"/>
          </p:cNvSpPr>
          <p:nvPr>
            <p:ph type="sldNum" sz="quarter" idx="10"/>
          </p:nvPr>
        </p:nvSpPr>
        <p:spPr/>
        <p:txBody>
          <a:bodyPr/>
          <a:lstStyle>
            <a:lvl1pPr>
              <a:defRPr>
                <a:solidFill>
                  <a:schemeClr val="bg1"/>
                </a:solidFill>
              </a:defRPr>
            </a:lvl1pPr>
          </a:lstStyle>
          <a:p>
            <a:pPr>
              <a:defRPr/>
            </a:pPr>
            <a:fld id="{C02A9BCE-725C-468B-8544-94EEABCA5C38}" type="slidenum">
              <a:rPr lang="en-US" smtClean="0"/>
              <a:pPr>
                <a:defRPr/>
              </a:pPr>
              <a:t>‹#›</a:t>
            </a:fld>
            <a:endParaRPr lang="en-US" dirty="0"/>
          </a:p>
        </p:txBody>
      </p:sp>
    </p:spTree>
    <p:extLst>
      <p:ext uri="{BB962C8B-B14F-4D97-AF65-F5344CB8AC3E}">
        <p14:creationId xmlns:p14="http://schemas.microsoft.com/office/powerpoint/2010/main" val="35344279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jpeg"/><Relationship Id="rId3" Type="http://schemas.openxmlformats.org/officeDocument/2006/relationships/vmlDrawing" Target="../drawings/vmlDrawing1.vml"/><Relationship Id="rId7" Type="http://schemas.openxmlformats.org/officeDocument/2006/relationships/image" Target="../media/image2.png"/><Relationship Id="rId12" Type="http://schemas.openxmlformats.org/officeDocument/2006/relationships/image" Target="../media/image7.jp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1.emf"/><Relationship Id="rId11" Type="http://schemas.openxmlformats.org/officeDocument/2006/relationships/image" Target="../media/image6.jpeg"/><Relationship Id="rId5" Type="http://schemas.openxmlformats.org/officeDocument/2006/relationships/oleObject" Target="../embeddings/oleObject1.bin"/><Relationship Id="rId10" Type="http://schemas.openxmlformats.org/officeDocument/2006/relationships/image" Target="../media/image5.jpeg"/><Relationship Id="rId4" Type="http://schemas.openxmlformats.org/officeDocument/2006/relationships/tags" Target="../tags/tag2.xml"/><Relationship Id="rId9" Type="http://schemas.openxmlformats.org/officeDocument/2006/relationships/image" Target="../media/image4.jpeg"/></Relationships>
</file>

<file path=ppt/slideMasters/_rels/slideMaster2.xml.rels><?xml version="1.0" encoding="UTF-8" standalone="yes"?>
<Relationships xmlns="http://schemas.openxmlformats.org/package/2006/relationships"><Relationship Id="rId8" Type="http://schemas.openxmlformats.org/officeDocument/2006/relationships/vmlDrawing" Target="../drawings/vmlDrawing2.vml"/><Relationship Id="rId13" Type="http://schemas.openxmlformats.org/officeDocument/2006/relationships/image" Target="../media/image10.png"/><Relationship Id="rId3" Type="http://schemas.openxmlformats.org/officeDocument/2006/relationships/slideLayout" Target="../slideLayouts/slideLayout4.xml"/><Relationship Id="rId7" Type="http://schemas.openxmlformats.org/officeDocument/2006/relationships/theme" Target="../theme/theme2.xml"/><Relationship Id="rId12" Type="http://schemas.openxmlformats.org/officeDocument/2006/relationships/image" Target="../media/image9.png"/><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slideLayout" Target="../slideLayouts/slideLayout7.xml"/><Relationship Id="rId11" Type="http://schemas.openxmlformats.org/officeDocument/2006/relationships/image" Target="../media/image1.emf"/><Relationship Id="rId5" Type="http://schemas.openxmlformats.org/officeDocument/2006/relationships/slideLayout" Target="../slideLayouts/slideLayout6.xml"/><Relationship Id="rId10" Type="http://schemas.openxmlformats.org/officeDocument/2006/relationships/oleObject" Target="../embeddings/oleObject2.bin"/><Relationship Id="rId4" Type="http://schemas.openxmlformats.org/officeDocument/2006/relationships/slideLayout" Target="../slideLayouts/slideLayout5.xml"/><Relationship Id="rId9" Type="http://schemas.openxmlformats.org/officeDocument/2006/relationships/tags" Target="../tags/tag3.xml"/><Relationship Id="rId14" Type="http://schemas.openxmlformats.org/officeDocument/2006/relationships/image" Target="../media/image11.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4"/>
            </p:custDataLst>
            <p:extLst>
              <p:ext uri="{D42A27DB-BD31-4B8C-83A1-F6EECF244321}">
                <p14:modId xmlns:p14="http://schemas.microsoft.com/office/powerpoint/2010/main" val="4279673248"/>
              </p:ex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4402" name="think-cell Slide" r:id="rId5" imgW="270" imgH="270" progId="TCLayout.ActiveDocument.1">
                  <p:embed/>
                </p:oleObj>
              </mc:Choice>
              <mc:Fallback>
                <p:oleObj name="think-cell Slide" r:id="rId5" imgW="270" imgH="270" progId="TCLayout.ActiveDocument.1">
                  <p:embed/>
                  <p:pic>
                    <p:nvPicPr>
                      <p:cNvPr id="0" name=""/>
                      <p:cNvPicPr/>
                      <p:nvPr/>
                    </p:nvPicPr>
                    <p:blipFill>
                      <a:blip r:embed="rId6"/>
                      <a:stretch>
                        <a:fillRect/>
                      </a:stretch>
                    </p:blipFill>
                    <p:spPr>
                      <a:xfrm>
                        <a:off x="1589" y="1590"/>
                        <a:ext cx="1587" cy="1587"/>
                      </a:xfrm>
                      <a:prstGeom prst="rect">
                        <a:avLst/>
                      </a:prstGeom>
                    </p:spPr>
                  </p:pic>
                </p:oleObj>
              </mc:Fallback>
            </mc:AlternateContent>
          </a:graphicData>
        </a:graphic>
      </p:graphicFrame>
      <p:pic>
        <p:nvPicPr>
          <p:cNvPr id="18" name="Picture 4" descr="Corner-01 copy.png"/>
          <p:cNvPicPr>
            <a:picLocks noChangeAspect="1"/>
          </p:cNvPicPr>
          <p:nvPr userDrawn="1"/>
        </p:nvPicPr>
        <p:blipFill>
          <a:blip r:embed="rId7">
            <a:extLst>
              <a:ext uri="{28A0092B-C50C-407E-A947-70E740481C1C}">
                <a14:useLocalDpi xmlns:a14="http://schemas.microsoft.com/office/drawing/2010/main"/>
              </a:ext>
            </a:extLst>
          </a:blip>
          <a:srcRect/>
          <a:stretch>
            <a:fillRect/>
          </a:stretch>
        </p:blipFill>
        <p:spPr bwMode="auto">
          <a:xfrm>
            <a:off x="0" y="4332923"/>
            <a:ext cx="9144000" cy="23034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0" name="Picture 19"/>
          <p:cNvPicPr>
            <a:picLocks noChangeAspect="1"/>
          </p:cNvPicPr>
          <p:nvPr userDrawn="1"/>
        </p:nvPicPr>
        <p:blipFill>
          <a:blip r:embed="rId8" cstate="print">
            <a:extLst>
              <a:ext uri="{28A0092B-C50C-407E-A947-70E740481C1C}">
                <a14:useLocalDpi xmlns:a14="http://schemas.microsoft.com/office/drawing/2010/main"/>
              </a:ext>
            </a:extLst>
          </a:blip>
          <a:stretch>
            <a:fillRect/>
          </a:stretch>
        </p:blipFill>
        <p:spPr>
          <a:xfrm>
            <a:off x="7180755" y="6042317"/>
            <a:ext cx="1504536" cy="434925"/>
          </a:xfrm>
          <a:prstGeom prst="rect">
            <a:avLst/>
          </a:prstGeom>
        </p:spPr>
      </p:pic>
      <p:pic>
        <p:nvPicPr>
          <p:cNvPr id="15" name="Picture 5"/>
          <p:cNvPicPr>
            <a:picLocks noChangeAspect="1"/>
          </p:cNvPicPr>
          <p:nvPr userDrawn="1"/>
        </p:nvPicPr>
        <p:blipFill>
          <a:blip r:embed="rId9" cstate="screen">
            <a:extLst>
              <a:ext uri="{28A0092B-C50C-407E-A947-70E740481C1C}">
                <a14:useLocalDpi xmlns:a14="http://schemas.microsoft.com/office/drawing/2010/main" val="0"/>
              </a:ext>
            </a:extLst>
          </a:blip>
          <a:srcRect l="12701" t="8743" r="4581"/>
          <a:stretch>
            <a:fillRect/>
          </a:stretch>
        </p:blipFill>
        <p:spPr bwMode="auto">
          <a:xfrm>
            <a:off x="1" y="-28514"/>
            <a:ext cx="3481388" cy="5684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6"/>
          <p:cNvPicPr>
            <a:picLocks noChangeAspect="1"/>
          </p:cNvPicPr>
          <p:nvPr userDrawn="1"/>
        </p:nvPicPr>
        <p:blipFill>
          <a:blip r:embed="rId10" cstate="screen">
            <a:extLst>
              <a:ext uri="{28A0092B-C50C-407E-A947-70E740481C1C}">
                <a14:useLocalDpi xmlns:a14="http://schemas.microsoft.com/office/drawing/2010/main" val="0"/>
              </a:ext>
            </a:extLst>
          </a:blip>
          <a:srcRect/>
          <a:stretch>
            <a:fillRect/>
          </a:stretch>
        </p:blipFill>
        <p:spPr bwMode="auto">
          <a:xfrm>
            <a:off x="6418264" y="1973265"/>
            <a:ext cx="2733675" cy="366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7" descr="Cover - Airplane.jpg"/>
          <p:cNvPicPr>
            <a:picLocks noChangeAspect="1"/>
          </p:cNvPicPr>
          <p:nvPr userDrawn="1"/>
        </p:nvPicPr>
        <p:blipFill>
          <a:blip r:embed="rId11" cstate="screen">
            <a:extLst>
              <a:ext uri="{28A0092B-C50C-407E-A947-70E740481C1C}">
                <a14:useLocalDpi xmlns:a14="http://schemas.microsoft.com/office/drawing/2010/main" val="0"/>
              </a:ext>
            </a:extLst>
          </a:blip>
          <a:srcRect/>
          <a:stretch>
            <a:fillRect/>
          </a:stretch>
        </p:blipFill>
        <p:spPr bwMode="auto">
          <a:xfrm>
            <a:off x="3573464" y="-7938"/>
            <a:ext cx="5570537" cy="1905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4"/>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3573463" y="2021816"/>
            <a:ext cx="2749627" cy="1902822"/>
          </a:xfrm>
          <a:prstGeom prst="rect">
            <a:avLst/>
          </a:prstGeom>
        </p:spPr>
      </p:pic>
      <p:pic>
        <p:nvPicPr>
          <p:cNvPr id="26" name="Picture 25" descr="494348113_low.jpg"/>
          <p:cNvPicPr>
            <a:picLocks noChangeAspect="1"/>
          </p:cNvPicPr>
          <p:nvPr userDrawn="1"/>
        </p:nvPicPr>
        <p:blipFill>
          <a:blip r:embed="rId13" cstate="screen"/>
          <a:srcRect/>
          <a:stretch>
            <a:fillRect/>
          </a:stretch>
        </p:blipFill>
        <p:spPr>
          <a:xfrm>
            <a:off x="3573464" y="4052744"/>
            <a:ext cx="2751136" cy="1587618"/>
          </a:xfrm>
          <a:prstGeom prst="rect">
            <a:avLst/>
          </a:prstGeom>
        </p:spPr>
      </p:pic>
    </p:spTree>
    <p:extLst>
      <p:ext uri="{BB962C8B-B14F-4D97-AF65-F5344CB8AC3E}">
        <p14:creationId xmlns:p14="http://schemas.microsoft.com/office/powerpoint/2010/main" val="3354311406"/>
      </p:ext>
    </p:extLst>
  </p:cSld>
  <p:clrMap bg1="lt1" tx1="dk1" bg2="lt2" tx2="dk2" accent1="accent1" accent2="accent2" accent3="accent3" accent4="accent4" accent5="accent5" accent6="accent6" hlink="hlink" folHlink="folHlink"/>
  <p:sldLayoutIdLst>
    <p:sldLayoutId id="2147493598" r:id="rId1"/>
  </p:sldLayoutIdLst>
  <p:hf hdr="0" dt="0"/>
  <p:txStyles>
    <p:titleStyle>
      <a:lvl1pPr algn="l" defTabSz="457200" rtl="0" eaLnBrk="1" fontAlgn="base" hangingPunct="1">
        <a:spcBef>
          <a:spcPct val="0"/>
        </a:spcBef>
        <a:spcAft>
          <a:spcPct val="0"/>
        </a:spcAft>
        <a:defRPr sz="2400" kern="1200">
          <a:solidFill>
            <a:schemeClr val="tx1"/>
          </a:solidFill>
          <a:latin typeface="HelveticaNeue BoldCond"/>
          <a:ea typeface="HelveticaNeue BoldCond"/>
          <a:cs typeface="HelveticaNeue BoldCond"/>
        </a:defRPr>
      </a:lvl1pPr>
      <a:lvl2pPr algn="l" defTabSz="457200" rtl="0" eaLnBrk="1" fontAlgn="base" hangingPunct="1">
        <a:spcBef>
          <a:spcPct val="0"/>
        </a:spcBef>
        <a:spcAft>
          <a:spcPct val="0"/>
        </a:spcAft>
        <a:defRPr sz="2400">
          <a:solidFill>
            <a:schemeClr val="tx1"/>
          </a:solidFill>
          <a:latin typeface="HelveticaNeue BoldCond"/>
          <a:ea typeface="HelveticaNeue BoldCond"/>
          <a:cs typeface="HelveticaNeue BoldCond"/>
        </a:defRPr>
      </a:lvl2pPr>
      <a:lvl3pPr algn="l" defTabSz="457200" rtl="0" eaLnBrk="1" fontAlgn="base" hangingPunct="1">
        <a:spcBef>
          <a:spcPct val="0"/>
        </a:spcBef>
        <a:spcAft>
          <a:spcPct val="0"/>
        </a:spcAft>
        <a:defRPr sz="2400">
          <a:solidFill>
            <a:schemeClr val="tx1"/>
          </a:solidFill>
          <a:latin typeface="HelveticaNeue BoldCond"/>
          <a:ea typeface="HelveticaNeue BoldCond"/>
          <a:cs typeface="HelveticaNeue BoldCond"/>
        </a:defRPr>
      </a:lvl3pPr>
      <a:lvl4pPr algn="l" defTabSz="457200" rtl="0" eaLnBrk="1" fontAlgn="base" hangingPunct="1">
        <a:spcBef>
          <a:spcPct val="0"/>
        </a:spcBef>
        <a:spcAft>
          <a:spcPct val="0"/>
        </a:spcAft>
        <a:defRPr sz="2400">
          <a:solidFill>
            <a:schemeClr val="tx1"/>
          </a:solidFill>
          <a:latin typeface="HelveticaNeue BoldCond"/>
          <a:ea typeface="HelveticaNeue BoldCond"/>
          <a:cs typeface="HelveticaNeue BoldCond"/>
        </a:defRPr>
      </a:lvl4pPr>
      <a:lvl5pPr algn="l" defTabSz="457200" rtl="0" eaLnBrk="1" fontAlgn="base" hangingPunct="1">
        <a:spcBef>
          <a:spcPct val="0"/>
        </a:spcBef>
        <a:spcAft>
          <a:spcPct val="0"/>
        </a:spcAft>
        <a:defRPr sz="2400">
          <a:solidFill>
            <a:schemeClr val="tx1"/>
          </a:solidFill>
          <a:latin typeface="HelveticaNeue BoldCond"/>
          <a:ea typeface="HelveticaNeue BoldCond"/>
          <a:cs typeface="HelveticaNeue BoldCond"/>
        </a:defRPr>
      </a:lvl5pPr>
      <a:lvl6pPr marL="457200" algn="l" defTabSz="457200" rtl="0" eaLnBrk="1" fontAlgn="base" hangingPunct="1">
        <a:spcBef>
          <a:spcPct val="0"/>
        </a:spcBef>
        <a:spcAft>
          <a:spcPct val="0"/>
        </a:spcAft>
        <a:defRPr sz="2400">
          <a:solidFill>
            <a:schemeClr val="tx1"/>
          </a:solidFill>
          <a:latin typeface="HelveticaNeue BoldCond"/>
          <a:ea typeface="HelveticaNeue BoldCond"/>
          <a:cs typeface="HelveticaNeue BoldCond"/>
        </a:defRPr>
      </a:lvl6pPr>
      <a:lvl7pPr marL="914400" algn="l" defTabSz="457200" rtl="0" eaLnBrk="1" fontAlgn="base" hangingPunct="1">
        <a:spcBef>
          <a:spcPct val="0"/>
        </a:spcBef>
        <a:spcAft>
          <a:spcPct val="0"/>
        </a:spcAft>
        <a:defRPr sz="2400">
          <a:solidFill>
            <a:schemeClr val="tx1"/>
          </a:solidFill>
          <a:latin typeface="HelveticaNeue BoldCond"/>
          <a:ea typeface="HelveticaNeue BoldCond"/>
          <a:cs typeface="HelveticaNeue BoldCond"/>
        </a:defRPr>
      </a:lvl7pPr>
      <a:lvl8pPr marL="1371600" algn="l" defTabSz="457200" rtl="0" eaLnBrk="1" fontAlgn="base" hangingPunct="1">
        <a:spcBef>
          <a:spcPct val="0"/>
        </a:spcBef>
        <a:spcAft>
          <a:spcPct val="0"/>
        </a:spcAft>
        <a:defRPr sz="2400">
          <a:solidFill>
            <a:schemeClr val="tx1"/>
          </a:solidFill>
          <a:latin typeface="HelveticaNeue BoldCond"/>
          <a:ea typeface="HelveticaNeue BoldCond"/>
          <a:cs typeface="HelveticaNeue BoldCond"/>
        </a:defRPr>
      </a:lvl8pPr>
      <a:lvl9pPr marL="1828800" algn="l" defTabSz="457200" rtl="0" eaLnBrk="1" fontAlgn="base" hangingPunct="1">
        <a:spcBef>
          <a:spcPct val="0"/>
        </a:spcBef>
        <a:spcAft>
          <a:spcPct val="0"/>
        </a:spcAft>
        <a:defRPr sz="2400">
          <a:solidFill>
            <a:schemeClr val="tx1"/>
          </a:solidFill>
          <a:latin typeface="HelveticaNeue BoldCond"/>
          <a:ea typeface="HelveticaNeue BoldCond"/>
          <a:cs typeface="HelveticaNeue BoldCond"/>
        </a:defRPr>
      </a:lvl9pPr>
    </p:titleStyle>
    <p:bodyStyle>
      <a:lvl1pPr algn="l" defTabSz="457200" rtl="0" eaLnBrk="1" fontAlgn="base" hangingPunct="1">
        <a:spcBef>
          <a:spcPct val="20000"/>
        </a:spcBef>
        <a:spcAft>
          <a:spcPct val="0"/>
        </a:spcAft>
        <a:buFont typeface="Arial" panose="020B0604020202020204" pitchFamily="34" charset="0"/>
        <a:defRPr kern="1200">
          <a:solidFill>
            <a:schemeClr val="tx1"/>
          </a:solidFill>
          <a:latin typeface="Helvetica 55 Roman"/>
          <a:ea typeface="Helvetica 55 Roman"/>
          <a:cs typeface="Helvetica 55 Roman"/>
        </a:defRPr>
      </a:lvl1pPr>
      <a:lvl2pPr marL="742950" indent="-285750" algn="l" defTabSz="457200" rtl="0" eaLnBrk="1" fontAlgn="base" hangingPunct="1">
        <a:spcBef>
          <a:spcPct val="20000"/>
        </a:spcBef>
        <a:spcAft>
          <a:spcPct val="0"/>
        </a:spcAft>
        <a:buFont typeface="Arial" panose="020B0604020202020204" pitchFamily="34" charset="0"/>
        <a:buChar char="•"/>
        <a:defRPr sz="1600" kern="1200">
          <a:solidFill>
            <a:schemeClr val="tx1"/>
          </a:solidFill>
          <a:latin typeface="Helvetica Neue"/>
          <a:ea typeface="Helvetica Neue"/>
          <a:cs typeface="Helvetica Neue"/>
        </a:defRPr>
      </a:lvl2pPr>
      <a:lvl3pPr marL="1143000" indent="-228600" algn="l" defTabSz="457200" rtl="0" eaLnBrk="1" fontAlgn="base" hangingPunct="1">
        <a:spcBef>
          <a:spcPct val="20000"/>
        </a:spcBef>
        <a:spcAft>
          <a:spcPct val="0"/>
        </a:spcAft>
        <a:buSzPct val="90000"/>
        <a:buFont typeface="Courier New" panose="02070309020205020404" pitchFamily="49" charset="0"/>
        <a:buChar char="o"/>
        <a:defRPr sz="1400" kern="1200">
          <a:solidFill>
            <a:schemeClr val="tx1"/>
          </a:solidFill>
          <a:latin typeface="Helvetica Neue"/>
          <a:ea typeface="Helvetica Neue"/>
          <a:cs typeface="Helvetica Neue"/>
        </a:defRPr>
      </a:lvl3pPr>
      <a:lvl4pPr marL="1600200" indent="-228600" algn="l" defTabSz="457200" rtl="0" eaLnBrk="1" fontAlgn="base" hangingPunct="1">
        <a:spcBef>
          <a:spcPct val="20000"/>
        </a:spcBef>
        <a:spcAft>
          <a:spcPct val="0"/>
        </a:spcAft>
        <a:buFont typeface="Arial" panose="020B0604020202020204" pitchFamily="34" charset="0"/>
        <a:buChar char="–"/>
        <a:defRPr sz="2000" kern="1200">
          <a:solidFill>
            <a:schemeClr val="tx1"/>
          </a:solidFill>
          <a:latin typeface="Helvetica Neue"/>
          <a:ea typeface="Helvetica Neue"/>
          <a:cs typeface="Helvetica Neue"/>
        </a:defRPr>
      </a:lvl4pPr>
      <a:lvl5pPr marL="2057400" indent="-228600" algn="l" defTabSz="457200" rtl="0" eaLnBrk="1" fontAlgn="base" hangingPunct="1">
        <a:spcBef>
          <a:spcPct val="20000"/>
        </a:spcBef>
        <a:spcAft>
          <a:spcPct val="0"/>
        </a:spcAft>
        <a:buFont typeface="Arial" panose="020B0604020202020204" pitchFamily="34" charset="0"/>
        <a:buChar char="»"/>
        <a:defRPr sz="2000" kern="1200">
          <a:solidFill>
            <a:schemeClr val="tx1"/>
          </a:solidFill>
          <a:latin typeface="Helvetica Neue"/>
          <a:ea typeface="Helvetica Neue"/>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9"/>
            </p:custDataLst>
            <p:extLst>
              <p:ext uri="{D42A27DB-BD31-4B8C-83A1-F6EECF244321}">
                <p14:modId xmlns:p14="http://schemas.microsoft.com/office/powerpoint/2010/main" val="2718301416"/>
              </p:ext>
            </p:extLst>
          </p:nvPr>
        </p:nvGraphicFramePr>
        <p:xfrm>
          <a:off x="1589" y="1590"/>
          <a:ext cx="1587" cy="1587"/>
        </p:xfrm>
        <a:graphic>
          <a:graphicData uri="http://schemas.openxmlformats.org/presentationml/2006/ole">
            <mc:AlternateContent xmlns:mc="http://schemas.openxmlformats.org/markup-compatibility/2006">
              <mc:Choice xmlns:v="urn:schemas-microsoft-com:vml" Requires="v">
                <p:oleObj spid="_x0000_s1126" name="think-cell Slide" r:id="rId10" imgW="270" imgH="270" progId="TCLayout.ActiveDocument.1">
                  <p:embed/>
                </p:oleObj>
              </mc:Choice>
              <mc:Fallback>
                <p:oleObj name="think-cell Slide" r:id="rId10" imgW="270" imgH="270" progId="TCLayout.ActiveDocument.1">
                  <p:embed/>
                  <p:pic>
                    <p:nvPicPr>
                      <p:cNvPr id="0" name=""/>
                      <p:cNvPicPr/>
                      <p:nvPr/>
                    </p:nvPicPr>
                    <p:blipFill>
                      <a:blip r:embed="rId11"/>
                      <a:stretch>
                        <a:fillRect/>
                      </a:stretch>
                    </p:blipFill>
                    <p:spPr>
                      <a:xfrm>
                        <a:off x="1589" y="1590"/>
                        <a:ext cx="1587" cy="1587"/>
                      </a:xfrm>
                      <a:prstGeom prst="rect">
                        <a:avLst/>
                      </a:prstGeom>
                    </p:spPr>
                  </p:pic>
                </p:oleObj>
              </mc:Fallback>
            </mc:AlternateContent>
          </a:graphicData>
        </a:graphic>
      </p:graphicFrame>
      <p:pic>
        <p:nvPicPr>
          <p:cNvPr id="9" name="Picture 8"/>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a:off x="7333864" y="2"/>
            <a:ext cx="1810137" cy="1810137"/>
          </a:xfrm>
          <a:prstGeom prst="rect">
            <a:avLst/>
          </a:prstGeom>
        </p:spPr>
      </p:pic>
      <p:sp>
        <p:nvSpPr>
          <p:cNvPr id="3077" name="Title Placeholder 1"/>
          <p:cNvSpPr>
            <a:spLocks noGrp="1"/>
          </p:cNvSpPr>
          <p:nvPr>
            <p:ph type="title"/>
          </p:nvPr>
        </p:nvSpPr>
        <p:spPr bwMode="auto">
          <a:xfrm>
            <a:off x="530352" y="357190"/>
            <a:ext cx="7680960" cy="4984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title style</a:t>
            </a:r>
          </a:p>
        </p:txBody>
      </p:sp>
      <p:sp>
        <p:nvSpPr>
          <p:cNvPr id="10" name="Slide Number Placeholder 5"/>
          <p:cNvSpPr>
            <a:spLocks noGrp="1"/>
          </p:cNvSpPr>
          <p:nvPr>
            <p:ph type="sldNum" sz="quarter" idx="4"/>
          </p:nvPr>
        </p:nvSpPr>
        <p:spPr>
          <a:xfrm>
            <a:off x="8637588" y="2"/>
            <a:ext cx="506413" cy="504825"/>
          </a:xfrm>
          <a:prstGeom prst="rect">
            <a:avLst/>
          </a:prstGeom>
        </p:spPr>
        <p:txBody>
          <a:bodyPr vert="horz" lIns="91440" tIns="45720" rIns="91440" bIns="45720" rtlCol="0" anchor="ctr"/>
          <a:lstStyle>
            <a:lvl1pPr algn="l" eaLnBrk="1" fontAlgn="auto" hangingPunct="1">
              <a:spcBef>
                <a:spcPts val="0"/>
              </a:spcBef>
              <a:spcAft>
                <a:spcPts val="0"/>
              </a:spcAft>
              <a:defRPr sz="1000" b="1" i="0">
                <a:solidFill>
                  <a:schemeClr val="bg2"/>
                </a:solidFill>
                <a:latin typeface="HelveticaNeue MediumCond"/>
                <a:cs typeface="HelveticaNeue MediumCond"/>
              </a:defRPr>
            </a:lvl1pPr>
          </a:lstStyle>
          <a:p>
            <a:pPr>
              <a:defRPr/>
            </a:pPr>
            <a:fld id="{E08EDED3-7124-4562-BC95-43C8B5E7D05F}" type="slidenum">
              <a:rPr lang="en-US" smtClean="0"/>
              <a:pPr>
                <a:defRPr/>
              </a:pPr>
              <a:t>‹#›</a:t>
            </a:fld>
            <a:endParaRPr lang="en-US" dirty="0"/>
          </a:p>
        </p:txBody>
      </p:sp>
      <p:grpSp>
        <p:nvGrpSpPr>
          <p:cNvPr id="14" name="Group 13"/>
          <p:cNvGrpSpPr/>
          <p:nvPr userDrawn="1"/>
        </p:nvGrpSpPr>
        <p:grpSpPr>
          <a:xfrm>
            <a:off x="9270048" y="1297125"/>
            <a:ext cx="182881" cy="4762033"/>
            <a:chOff x="-186689" y="1297123"/>
            <a:chExt cx="182881" cy="4762033"/>
          </a:xfrm>
        </p:grpSpPr>
        <p:cxnSp>
          <p:nvCxnSpPr>
            <p:cNvPr id="18" name="Straight Connector 17"/>
            <p:cNvCxnSpPr>
              <a:cxnSpLocks/>
            </p:cNvCxnSpPr>
            <p:nvPr userDrawn="1"/>
          </p:nvCxnSpPr>
          <p:spPr>
            <a:xfrm rot="16200000">
              <a:off x="-95248" y="5967716"/>
              <a:ext cx="0" cy="18288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a:cxnSpLocks/>
            </p:cNvCxnSpPr>
            <p:nvPr userDrawn="1"/>
          </p:nvCxnSpPr>
          <p:spPr>
            <a:xfrm rot="16200000">
              <a:off x="-95249" y="1205683"/>
              <a:ext cx="0" cy="18288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5" name="Group 14"/>
          <p:cNvGrpSpPr/>
          <p:nvPr userDrawn="1"/>
        </p:nvGrpSpPr>
        <p:grpSpPr>
          <a:xfrm>
            <a:off x="833437" y="6998401"/>
            <a:ext cx="7406640" cy="182880"/>
            <a:chOff x="833437" y="-184099"/>
            <a:chExt cx="10529888" cy="182880"/>
          </a:xfrm>
        </p:grpSpPr>
        <p:cxnSp>
          <p:nvCxnSpPr>
            <p:cNvPr id="16" name="Straight Connector 15"/>
            <p:cNvCxnSpPr/>
            <p:nvPr userDrawn="1"/>
          </p:nvCxnSpPr>
          <p:spPr>
            <a:xfrm>
              <a:off x="11363325" y="-184099"/>
              <a:ext cx="0" cy="18288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userDrawn="1"/>
          </p:nvCxnSpPr>
          <p:spPr>
            <a:xfrm>
              <a:off x="833437" y="-184099"/>
              <a:ext cx="0" cy="18288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5" name="Group 24"/>
          <p:cNvGrpSpPr/>
          <p:nvPr userDrawn="1"/>
        </p:nvGrpSpPr>
        <p:grpSpPr>
          <a:xfrm>
            <a:off x="-309382" y="1297125"/>
            <a:ext cx="182881" cy="4762033"/>
            <a:chOff x="-186689" y="1297123"/>
            <a:chExt cx="182881" cy="4762033"/>
          </a:xfrm>
        </p:grpSpPr>
        <p:cxnSp>
          <p:nvCxnSpPr>
            <p:cNvPr id="26" name="Straight Connector 25"/>
            <p:cNvCxnSpPr>
              <a:cxnSpLocks/>
            </p:cNvCxnSpPr>
            <p:nvPr userDrawn="1"/>
          </p:nvCxnSpPr>
          <p:spPr>
            <a:xfrm rot="16200000">
              <a:off x="-95248" y="5967716"/>
              <a:ext cx="0" cy="18288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a:cxnSpLocks/>
            </p:cNvCxnSpPr>
            <p:nvPr userDrawn="1"/>
          </p:nvCxnSpPr>
          <p:spPr>
            <a:xfrm rot="16200000">
              <a:off x="-95249" y="1205683"/>
              <a:ext cx="0" cy="18288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8" name="Group 27"/>
          <p:cNvGrpSpPr/>
          <p:nvPr userDrawn="1"/>
        </p:nvGrpSpPr>
        <p:grpSpPr>
          <a:xfrm>
            <a:off x="833437" y="-313168"/>
            <a:ext cx="7406640" cy="182880"/>
            <a:chOff x="833437" y="-184099"/>
            <a:chExt cx="10529888" cy="182880"/>
          </a:xfrm>
        </p:grpSpPr>
        <p:cxnSp>
          <p:nvCxnSpPr>
            <p:cNvPr id="29" name="Straight Connector 28"/>
            <p:cNvCxnSpPr/>
            <p:nvPr userDrawn="1"/>
          </p:nvCxnSpPr>
          <p:spPr>
            <a:xfrm>
              <a:off x="11363325" y="-184099"/>
              <a:ext cx="0" cy="18288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userDrawn="1"/>
          </p:nvCxnSpPr>
          <p:spPr>
            <a:xfrm>
              <a:off x="833437" y="-184099"/>
              <a:ext cx="0" cy="18288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grpSp>
      <p:pic>
        <p:nvPicPr>
          <p:cNvPr id="20" name="Picture 19"/>
          <p:cNvPicPr>
            <a:picLocks noChangeAspect="1"/>
          </p:cNvPicPr>
          <p:nvPr userDrawn="1"/>
        </p:nvPicPr>
        <p:blipFill>
          <a:blip r:embed="rId13" cstate="print">
            <a:extLst>
              <a:ext uri="{28A0092B-C50C-407E-A947-70E740481C1C}">
                <a14:useLocalDpi xmlns:a14="http://schemas.microsoft.com/office/drawing/2010/main"/>
              </a:ext>
            </a:extLst>
          </a:blip>
          <a:stretch>
            <a:fillRect/>
          </a:stretch>
        </p:blipFill>
        <p:spPr>
          <a:xfrm>
            <a:off x="7767931" y="6473970"/>
            <a:ext cx="1230413" cy="342253"/>
          </a:xfrm>
          <a:prstGeom prst="rect">
            <a:avLst/>
          </a:prstGeom>
        </p:spPr>
      </p:pic>
      <p:sp>
        <p:nvSpPr>
          <p:cNvPr id="24" name="Rectangle 23"/>
          <p:cNvSpPr>
            <a:spLocks noChangeArrowheads="1"/>
          </p:cNvSpPr>
          <p:nvPr userDrawn="1"/>
        </p:nvSpPr>
        <p:spPr bwMode="auto">
          <a:xfrm>
            <a:off x="-71774" y="6505789"/>
            <a:ext cx="7082388"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eaLnBrk="1" hangingPunct="1">
              <a:defRPr/>
            </a:pPr>
            <a:r>
              <a:rPr lang="en-US" altLang="en-US" sz="700" dirty="0">
                <a:solidFill>
                  <a:schemeClr val="bg2"/>
                </a:solidFill>
                <a:cs typeface="Arial" panose="020B0604020202020204" pitchFamily="34" charset="0"/>
              </a:rPr>
              <a:t>© 2017 by Honeywell International Inc. All rights reserved.</a:t>
            </a:r>
          </a:p>
          <a:p>
            <a:pPr eaLnBrk="1" hangingPunct="1">
              <a:defRPr/>
            </a:pPr>
            <a:r>
              <a:rPr lang="en-US" altLang="en-US" sz="700" dirty="0">
                <a:solidFill>
                  <a:schemeClr val="bg2"/>
                </a:solidFill>
                <a:cs typeface="Arial" panose="020B0604020202020204" pitchFamily="34" charset="0"/>
              </a:rPr>
              <a:t>MarineUAS</a:t>
            </a:r>
            <a:r>
              <a:rPr lang="en-US" altLang="en-US" sz="700" baseline="0" dirty="0">
                <a:solidFill>
                  <a:schemeClr val="bg2"/>
                </a:solidFill>
                <a:cs typeface="Arial" panose="020B0604020202020204" pitchFamily="34" charset="0"/>
              </a:rPr>
              <a:t> - </a:t>
            </a:r>
            <a:r>
              <a:rPr lang="en-US" altLang="en-US" sz="700" dirty="0">
                <a:solidFill>
                  <a:schemeClr val="bg2"/>
                </a:solidFill>
                <a:cs typeface="Arial" panose="020B0604020202020204" pitchFamily="34" charset="0"/>
              </a:rPr>
              <a:t>Innovative Training Network on Autonomous Unmanned Aerial Systems for Marine and Coastal Monitoring</a:t>
            </a:r>
          </a:p>
          <a:p>
            <a:pPr eaLnBrk="1" hangingPunct="1">
              <a:defRPr/>
            </a:pPr>
            <a:r>
              <a:rPr lang="en-US" altLang="en-US" sz="700" dirty="0">
                <a:solidFill>
                  <a:schemeClr val="bg2"/>
                </a:solidFill>
                <a:cs typeface="Arial" panose="020B0604020202020204" pitchFamily="34" charset="0"/>
              </a:rPr>
              <a:t>This project has received funding from European Union`s Horizon 2020 research and innovation programme, under the Marie Sklodowska-Curie grant agreement No 642153 </a:t>
            </a:r>
          </a:p>
        </p:txBody>
      </p:sp>
      <p:pic>
        <p:nvPicPr>
          <p:cNvPr id="31" name="Picture 30"/>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6449986" y="6385165"/>
            <a:ext cx="1251554" cy="328375"/>
          </a:xfrm>
          <a:prstGeom prst="rect">
            <a:avLst/>
          </a:prstGeom>
        </p:spPr>
      </p:pic>
    </p:spTree>
  </p:cSld>
  <p:clrMap bg1="lt1" tx1="dk1" bg2="lt2" tx2="dk2" accent1="accent1" accent2="accent2" accent3="accent3" accent4="accent4" accent5="accent5" accent6="accent6" hlink="hlink" folHlink="folHlink"/>
  <p:sldLayoutIdLst>
    <p:sldLayoutId id="2147493575" r:id="rId1"/>
    <p:sldLayoutId id="2147493587" r:id="rId2"/>
    <p:sldLayoutId id="2147493588" r:id="rId3"/>
    <p:sldLayoutId id="2147493576" r:id="rId4"/>
    <p:sldLayoutId id="2147493577" r:id="rId5"/>
    <p:sldLayoutId id="2147493594" r:id="rId6"/>
  </p:sldLayoutIdLst>
  <p:hf hdr="0" ftr="0" dt="0"/>
  <p:txStyles>
    <p:titleStyle>
      <a:lvl1pPr algn="l" defTabSz="457200" rtl="0" eaLnBrk="0" fontAlgn="base" hangingPunct="0">
        <a:spcBef>
          <a:spcPct val="0"/>
        </a:spcBef>
        <a:spcAft>
          <a:spcPct val="0"/>
        </a:spcAft>
        <a:defRPr lang="en-US" sz="2600" b="1" kern="1200" dirty="0">
          <a:solidFill>
            <a:schemeClr val="bg2"/>
          </a:solidFill>
          <a:latin typeface="Arial" pitchFamily="34" charset="0"/>
          <a:ea typeface="Arial" charset="0"/>
          <a:cs typeface="Arial" pitchFamily="34" charset="0"/>
        </a:defRPr>
      </a:lvl1pPr>
      <a:lvl2pPr algn="l" defTabSz="457200" rtl="0" eaLnBrk="0" fontAlgn="base" hangingPunct="0">
        <a:spcBef>
          <a:spcPct val="0"/>
        </a:spcBef>
        <a:spcAft>
          <a:spcPct val="0"/>
        </a:spcAft>
        <a:defRPr sz="2800" b="1">
          <a:solidFill>
            <a:schemeClr val="tx1"/>
          </a:solidFill>
          <a:latin typeface="Arial" panose="020B0604020202020204" pitchFamily="34" charset="0"/>
          <a:ea typeface="Arial" charset="0"/>
          <a:cs typeface="Arial" panose="020B0604020202020204" pitchFamily="34" charset="0"/>
        </a:defRPr>
      </a:lvl2pPr>
      <a:lvl3pPr algn="l" defTabSz="457200" rtl="0" eaLnBrk="0" fontAlgn="base" hangingPunct="0">
        <a:spcBef>
          <a:spcPct val="0"/>
        </a:spcBef>
        <a:spcAft>
          <a:spcPct val="0"/>
        </a:spcAft>
        <a:defRPr sz="2800" b="1">
          <a:solidFill>
            <a:schemeClr val="tx1"/>
          </a:solidFill>
          <a:latin typeface="Arial" panose="020B0604020202020204" pitchFamily="34" charset="0"/>
          <a:ea typeface="Arial" charset="0"/>
          <a:cs typeface="Arial" panose="020B0604020202020204" pitchFamily="34" charset="0"/>
        </a:defRPr>
      </a:lvl3pPr>
      <a:lvl4pPr algn="l" defTabSz="457200" rtl="0" eaLnBrk="0" fontAlgn="base" hangingPunct="0">
        <a:spcBef>
          <a:spcPct val="0"/>
        </a:spcBef>
        <a:spcAft>
          <a:spcPct val="0"/>
        </a:spcAft>
        <a:defRPr sz="2800" b="1">
          <a:solidFill>
            <a:schemeClr val="tx1"/>
          </a:solidFill>
          <a:latin typeface="Arial" panose="020B0604020202020204" pitchFamily="34" charset="0"/>
          <a:ea typeface="Arial" charset="0"/>
          <a:cs typeface="Arial" panose="020B0604020202020204" pitchFamily="34" charset="0"/>
        </a:defRPr>
      </a:lvl4pPr>
      <a:lvl5pPr algn="l" defTabSz="457200" rtl="0" eaLnBrk="0" fontAlgn="base" hangingPunct="0">
        <a:spcBef>
          <a:spcPct val="0"/>
        </a:spcBef>
        <a:spcAft>
          <a:spcPct val="0"/>
        </a:spcAft>
        <a:defRPr sz="2800" b="1">
          <a:solidFill>
            <a:schemeClr val="tx1"/>
          </a:solidFill>
          <a:latin typeface="Arial" panose="020B0604020202020204" pitchFamily="34" charset="0"/>
          <a:ea typeface="Arial" charset="0"/>
          <a:cs typeface="Arial" panose="020B0604020202020204" pitchFamily="34" charset="0"/>
        </a:defRPr>
      </a:lvl5pPr>
      <a:lvl6pPr marL="457200" algn="l" defTabSz="457200" rtl="0" fontAlgn="base">
        <a:spcBef>
          <a:spcPct val="0"/>
        </a:spcBef>
        <a:spcAft>
          <a:spcPct val="0"/>
        </a:spcAft>
        <a:defRPr sz="2400" b="1">
          <a:solidFill>
            <a:schemeClr val="tx1"/>
          </a:solidFill>
          <a:latin typeface="Arial" panose="020B0604020202020204" pitchFamily="34" charset="0"/>
          <a:cs typeface="Arial" panose="020B0604020202020204" pitchFamily="34" charset="0"/>
        </a:defRPr>
      </a:lvl6pPr>
      <a:lvl7pPr marL="914400" algn="l" defTabSz="457200" rtl="0" fontAlgn="base">
        <a:spcBef>
          <a:spcPct val="0"/>
        </a:spcBef>
        <a:spcAft>
          <a:spcPct val="0"/>
        </a:spcAft>
        <a:defRPr sz="2400" b="1">
          <a:solidFill>
            <a:schemeClr val="tx1"/>
          </a:solidFill>
          <a:latin typeface="Arial" panose="020B0604020202020204" pitchFamily="34" charset="0"/>
          <a:cs typeface="Arial" panose="020B0604020202020204" pitchFamily="34" charset="0"/>
        </a:defRPr>
      </a:lvl7pPr>
      <a:lvl8pPr marL="1371600" algn="l" defTabSz="457200" rtl="0" fontAlgn="base">
        <a:spcBef>
          <a:spcPct val="0"/>
        </a:spcBef>
        <a:spcAft>
          <a:spcPct val="0"/>
        </a:spcAft>
        <a:defRPr sz="2400" b="1">
          <a:solidFill>
            <a:schemeClr val="tx1"/>
          </a:solidFill>
          <a:latin typeface="Arial" panose="020B0604020202020204" pitchFamily="34" charset="0"/>
          <a:cs typeface="Arial" panose="020B0604020202020204" pitchFamily="34" charset="0"/>
        </a:defRPr>
      </a:lvl8pPr>
      <a:lvl9pPr marL="1828800" algn="l" defTabSz="457200" rtl="0" fontAlgn="base">
        <a:spcBef>
          <a:spcPct val="0"/>
        </a:spcBef>
        <a:spcAft>
          <a:spcPct val="0"/>
        </a:spcAft>
        <a:defRPr sz="2400" b="1">
          <a:solidFill>
            <a:schemeClr val="tx1"/>
          </a:solidFill>
          <a:latin typeface="Arial" panose="020B0604020202020204" pitchFamily="34" charset="0"/>
          <a:cs typeface="Arial" panose="020B0604020202020204" pitchFamily="34" charset="0"/>
        </a:defRPr>
      </a:lvl9pPr>
    </p:titleStyle>
    <p:bodyStyle>
      <a:lvl1pPr marL="169863" indent="-169863" algn="l" defTabSz="457200" rtl="0" eaLnBrk="0" fontAlgn="base" hangingPunct="0">
        <a:spcBef>
          <a:spcPct val="20000"/>
        </a:spcBef>
        <a:spcAft>
          <a:spcPct val="0"/>
        </a:spcAft>
        <a:buClr>
          <a:srgbClr val="C00000"/>
        </a:buClr>
        <a:buFont typeface="Arial" panose="020B0604020202020204" pitchFamily="34" charset="0"/>
        <a:buChar char="•"/>
        <a:defRPr sz="2000" kern="1200">
          <a:solidFill>
            <a:schemeClr val="tx1"/>
          </a:solidFill>
          <a:latin typeface="Arial" pitchFamily="34" charset="0"/>
          <a:ea typeface="Arial" charset="0"/>
          <a:cs typeface="Arial" pitchFamily="34" charset="0"/>
        </a:defRPr>
      </a:lvl1pPr>
      <a:lvl2pPr marL="627063" indent="-169863" algn="l" defTabSz="457200" rtl="0" eaLnBrk="0" fontAlgn="base" hangingPunct="0">
        <a:spcBef>
          <a:spcPct val="20000"/>
        </a:spcBef>
        <a:spcAft>
          <a:spcPct val="0"/>
        </a:spcAft>
        <a:buFont typeface="Arial" panose="020B0604020202020204" pitchFamily="34" charset="0"/>
        <a:buChar char="-"/>
        <a:defRPr kern="1200">
          <a:solidFill>
            <a:schemeClr val="tx1"/>
          </a:solidFill>
          <a:latin typeface="Arial" pitchFamily="34" charset="0"/>
          <a:ea typeface="Arial" charset="0"/>
          <a:cs typeface="Arial" pitchFamily="34" charset="0"/>
        </a:defRPr>
      </a:lvl2pPr>
      <a:lvl3pPr marL="1084263" indent="-169863" algn="l" defTabSz="457200" rtl="0" eaLnBrk="0" fontAlgn="base" hangingPunct="0">
        <a:spcBef>
          <a:spcPct val="20000"/>
        </a:spcBef>
        <a:spcAft>
          <a:spcPct val="0"/>
        </a:spcAft>
        <a:buClr>
          <a:srgbClr val="7F7F7F"/>
        </a:buClr>
        <a:buSzPct val="90000"/>
        <a:buFont typeface="Wingdings" panose="05000000000000000000" pitchFamily="2" charset="2"/>
        <a:buChar char="§"/>
        <a:defRPr sz="1600" kern="1200">
          <a:solidFill>
            <a:schemeClr val="tx1"/>
          </a:solidFill>
          <a:latin typeface="Arial" pitchFamily="34" charset="0"/>
          <a:ea typeface="Arial" charset="0"/>
          <a:cs typeface="Arial" pitchFamily="34" charset="0"/>
        </a:defRPr>
      </a:lvl3pPr>
      <a:lvl4pPr marL="16002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a:cs typeface="Helvetica Neue"/>
        </a:defRPr>
      </a:lvl4pPr>
      <a:lvl5pPr marL="2057400" indent="-228600" algn="l" defTabSz="457200" rtl="0" eaLnBrk="0" fontAlgn="base" hangingPunct="0">
        <a:spcBef>
          <a:spcPct val="20000"/>
        </a:spcBef>
        <a:spcAft>
          <a:spcPct val="0"/>
        </a:spcAft>
        <a:buFont typeface="Arial" panose="020B0604020202020204" pitchFamily="34" charset="0"/>
        <a:buChar char="»"/>
        <a:defRPr sz="2000" kern="1200">
          <a:solidFill>
            <a:schemeClr val="tx1"/>
          </a:solidFill>
          <a:latin typeface="Helvetica Neue"/>
          <a:ea typeface="Helvetica Neue"/>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8.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9.png"/></Relationships>
</file>

<file path=ppt/slides/_rels/slide4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2.xml"/><Relationship Id="rId5" Type="http://schemas.openxmlformats.org/officeDocument/2006/relationships/image" Target="../media/image63.jpeg"/><Relationship Id="rId4" Type="http://schemas.openxmlformats.org/officeDocument/2006/relationships/image" Target="../media/image62.jpeg"/></Relationships>
</file>

<file path=ppt/slides/_rels/slide4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2.xml"/><Relationship Id="rId5" Type="http://schemas.openxmlformats.org/officeDocument/2006/relationships/image" Target="../media/image56.jpeg"/><Relationship Id="rId4" Type="http://schemas.openxmlformats.org/officeDocument/2006/relationships/image" Target="../media/image69.jpeg"/></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73.jpeg"/><Relationship Id="rId7" Type="http://schemas.openxmlformats.org/officeDocument/2006/relationships/image" Target="../media/image36.png"/><Relationship Id="rId2" Type="http://schemas.openxmlformats.org/officeDocument/2006/relationships/image" Target="../media/image72.jpeg"/><Relationship Id="rId1" Type="http://schemas.openxmlformats.org/officeDocument/2006/relationships/slideLayout" Target="../slideLayouts/slideLayout2.xml"/><Relationship Id="rId6" Type="http://schemas.openxmlformats.org/officeDocument/2006/relationships/image" Target="../media/image76.jpeg"/><Relationship Id="rId5" Type="http://schemas.openxmlformats.org/officeDocument/2006/relationships/image" Target="../media/image75.png"/><Relationship Id="rId4" Type="http://schemas.openxmlformats.org/officeDocument/2006/relationships/image" Target="../media/image74.jpeg"/></Relationships>
</file>

<file path=ppt/slides/_rels/slide5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32.jpeg"/><Relationship Id="rId5" Type="http://schemas.openxmlformats.org/officeDocument/2006/relationships/image" Target="../media/image36.png"/><Relationship Id="rId4" Type="http://schemas.openxmlformats.org/officeDocument/2006/relationships/image" Target="../media/image79.jpe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50.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380.png"/></Relationships>
</file>

<file path=ppt/slides/_rels/slide6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2.xml"/><Relationship Id="rId5" Type="http://schemas.openxmlformats.org/officeDocument/2006/relationships/image" Target="../media/image87.jpeg"/><Relationship Id="rId4" Type="http://schemas.openxmlformats.org/officeDocument/2006/relationships/image" Target="../media/image86.png"/></Relationships>
</file>

<file path=ppt/slides/_rels/slide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dirty="0"/>
              <a:t>Short story how to keep your UAV safe</a:t>
            </a:r>
          </a:p>
        </p:txBody>
      </p:sp>
      <p:sp>
        <p:nvSpPr>
          <p:cNvPr id="3" name="Text Placeholder 2"/>
          <p:cNvSpPr>
            <a:spLocks noGrp="1"/>
          </p:cNvSpPr>
          <p:nvPr>
            <p:ph type="body" sz="quarter" idx="11"/>
          </p:nvPr>
        </p:nvSpPr>
        <p:spPr/>
        <p:txBody>
          <a:bodyPr/>
          <a:lstStyle/>
          <a:p>
            <a:r>
              <a:rPr lang="en-US" dirty="0"/>
              <a:t>15</a:t>
            </a:r>
            <a:r>
              <a:rPr lang="en-US" baseline="30000" dirty="0"/>
              <a:t>th</a:t>
            </a:r>
            <a:r>
              <a:rPr lang="en-US" dirty="0"/>
              <a:t> January 2018</a:t>
            </a:r>
          </a:p>
        </p:txBody>
      </p:sp>
      <p:sp>
        <p:nvSpPr>
          <p:cNvPr id="4" name="Text Placeholder 3"/>
          <p:cNvSpPr>
            <a:spLocks noGrp="1"/>
          </p:cNvSpPr>
          <p:nvPr>
            <p:ph type="body" sz="quarter" idx="14"/>
          </p:nvPr>
        </p:nvSpPr>
        <p:spPr/>
        <p:txBody>
          <a:bodyPr/>
          <a:lstStyle/>
          <a:p>
            <a:r>
              <a:rPr lang="en-US" dirty="0"/>
              <a:t>Alojz Gomola</a:t>
            </a:r>
          </a:p>
        </p:txBody>
      </p:sp>
      <p:sp>
        <p:nvSpPr>
          <p:cNvPr id="5" name="Text Placeholder 4"/>
          <p:cNvSpPr>
            <a:spLocks noGrp="1"/>
          </p:cNvSpPr>
          <p:nvPr>
            <p:ph type="body" sz="quarter" idx="15"/>
          </p:nvPr>
        </p:nvSpPr>
        <p:spPr/>
        <p:txBody>
          <a:bodyPr/>
          <a:lstStyle/>
          <a:p>
            <a:r>
              <a:rPr lang="en-US" dirty="0"/>
              <a:t>Obstacle avoidance based on Reach Sets</a:t>
            </a:r>
          </a:p>
        </p:txBody>
      </p:sp>
    </p:spTree>
    <p:extLst>
      <p:ext uri="{BB962C8B-B14F-4D97-AF65-F5344CB8AC3E}">
        <p14:creationId xmlns:p14="http://schemas.microsoft.com/office/powerpoint/2010/main" val="6139194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Walk a little more, get closer to PUB</a:t>
            </a:r>
          </a:p>
        </p:txBody>
      </p:sp>
      <p:pic>
        <p:nvPicPr>
          <p:cNvPr id="5" name="Content Placeholder 4"/>
          <p:cNvPicPr>
            <a:picLocks noGrp="1" noChangeAspect="1"/>
          </p:cNvPicPr>
          <p:nvPr>
            <p:ph sz="quarter" idx="12"/>
          </p:nvPr>
        </p:nvPicPr>
        <p:blipFill>
          <a:blip r:embed="rId2"/>
          <a:stretch>
            <a:fillRect/>
          </a:stretch>
        </p:blipFill>
        <p:spPr>
          <a:xfrm>
            <a:off x="530352" y="856419"/>
            <a:ext cx="8107236" cy="5428121"/>
          </a:xfrm>
        </p:spPr>
      </p:pic>
      <p:sp>
        <p:nvSpPr>
          <p:cNvPr id="4" name="Slide Number Placeholder 3"/>
          <p:cNvSpPr>
            <a:spLocks noGrp="1"/>
          </p:cNvSpPr>
          <p:nvPr>
            <p:ph type="sldNum" sz="quarter" idx="13"/>
          </p:nvPr>
        </p:nvSpPr>
        <p:spPr/>
        <p:txBody>
          <a:bodyPr/>
          <a:lstStyle/>
          <a:p>
            <a:pPr>
              <a:defRPr/>
            </a:pPr>
            <a:fld id="{49F53ADA-54B7-4D62-BC4B-6B91A22A65F9}" type="slidenum">
              <a:rPr lang="en-US" smtClean="0"/>
              <a:pPr>
                <a:defRPr/>
              </a:pPr>
              <a:t>9</a:t>
            </a:fld>
            <a:endParaRPr lang="en-US" dirty="0"/>
          </a:p>
        </p:txBody>
      </p:sp>
      <p:sp>
        <p:nvSpPr>
          <p:cNvPr id="6" name="Speech Bubble: Rectangle with Corners Rounded 5"/>
          <p:cNvSpPr/>
          <p:nvPr/>
        </p:nvSpPr>
        <p:spPr>
          <a:xfrm>
            <a:off x="2292440" y="3973747"/>
            <a:ext cx="914400" cy="408623"/>
          </a:xfrm>
          <a:prstGeom prst="wedgeRoundRectCallout">
            <a:avLst>
              <a:gd name="adj1" fmla="val 122829"/>
              <a:gd name="adj2" fmla="val -22598"/>
              <a:gd name="adj3" fmla="val 16667"/>
            </a:avLst>
          </a:prstGeom>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Way 1</a:t>
            </a:r>
          </a:p>
        </p:txBody>
      </p:sp>
      <p:sp>
        <p:nvSpPr>
          <p:cNvPr id="7" name="Speech Bubble: Rectangle with Corners Rounded 6"/>
          <p:cNvSpPr/>
          <p:nvPr/>
        </p:nvSpPr>
        <p:spPr>
          <a:xfrm>
            <a:off x="2292440" y="3292631"/>
            <a:ext cx="914400" cy="408623"/>
          </a:xfrm>
          <a:prstGeom prst="wedgeRoundRectCallout">
            <a:avLst>
              <a:gd name="adj1" fmla="val 84801"/>
              <a:gd name="adj2" fmla="val 87714"/>
              <a:gd name="adj3" fmla="val 16667"/>
            </a:avLst>
          </a:prstGeom>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Way 2</a:t>
            </a:r>
          </a:p>
        </p:txBody>
      </p:sp>
      <p:sp>
        <p:nvSpPr>
          <p:cNvPr id="8" name="Speech Bubble: Rectangle with Corners Rounded 7"/>
          <p:cNvSpPr/>
          <p:nvPr/>
        </p:nvSpPr>
        <p:spPr>
          <a:xfrm>
            <a:off x="2863232" y="2640472"/>
            <a:ext cx="914400" cy="408623"/>
          </a:xfrm>
          <a:prstGeom prst="wedgeRoundRectCallout">
            <a:avLst>
              <a:gd name="adj1" fmla="val 34097"/>
              <a:gd name="adj2" fmla="val 87714"/>
              <a:gd name="adj3" fmla="val 16667"/>
            </a:avLst>
          </a:prstGeom>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Way 3</a:t>
            </a:r>
          </a:p>
        </p:txBody>
      </p:sp>
      <p:sp>
        <p:nvSpPr>
          <p:cNvPr id="9" name="Speech Bubble: Rectangle with Corners Rounded 8"/>
          <p:cNvSpPr/>
          <p:nvPr/>
        </p:nvSpPr>
        <p:spPr>
          <a:xfrm>
            <a:off x="1326524" y="4804005"/>
            <a:ext cx="2207818" cy="1021556"/>
          </a:xfrm>
          <a:prstGeom prst="wedgeRoundRectCallout">
            <a:avLst>
              <a:gd name="adj1" fmla="val 85350"/>
              <a:gd name="adj2" fmla="val 8920"/>
              <a:gd name="adj3" fmla="val 16667"/>
            </a:avLst>
          </a:prstGeom>
          <a:solidFill>
            <a:schemeClr val="tx2"/>
          </a:solidFill>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You know where is PUB</a:t>
            </a:r>
          </a:p>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(GPS)</a:t>
            </a:r>
          </a:p>
        </p:txBody>
      </p:sp>
      <p:sp>
        <p:nvSpPr>
          <p:cNvPr id="10" name="Speech Bubble: Rectangle with Corners Rounded 9"/>
          <p:cNvSpPr/>
          <p:nvPr/>
        </p:nvSpPr>
        <p:spPr>
          <a:xfrm>
            <a:off x="5628068" y="3709946"/>
            <a:ext cx="2207818" cy="408623"/>
          </a:xfrm>
          <a:prstGeom prst="wedgeRoundRectCallout">
            <a:avLst>
              <a:gd name="adj1" fmla="val -130482"/>
              <a:gd name="adj2" fmla="val -16294"/>
              <a:gd name="adj3" fmla="val 16667"/>
            </a:avLst>
          </a:prstGeom>
          <a:solidFill>
            <a:schemeClr val="tx2"/>
          </a:solidFill>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Decision point</a:t>
            </a:r>
          </a:p>
        </p:txBody>
      </p:sp>
      <p:sp>
        <p:nvSpPr>
          <p:cNvPr id="11" name="Speech Bubble: Rectangle with Corners Rounded 10"/>
          <p:cNvSpPr/>
          <p:nvPr/>
        </p:nvSpPr>
        <p:spPr>
          <a:xfrm>
            <a:off x="5628068" y="3101666"/>
            <a:ext cx="2207818" cy="408623"/>
          </a:xfrm>
          <a:prstGeom prst="wedgeRoundRectCallout">
            <a:avLst>
              <a:gd name="adj1" fmla="val -21983"/>
              <a:gd name="adj2" fmla="val -85633"/>
              <a:gd name="adj3" fmla="val 16667"/>
            </a:avLst>
          </a:prstGeom>
          <a:solidFill>
            <a:schemeClr val="tx2"/>
          </a:solidFill>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Passed trajectory</a:t>
            </a:r>
          </a:p>
        </p:txBody>
      </p:sp>
      <p:sp>
        <p:nvSpPr>
          <p:cNvPr id="12" name="Rectangle: Rounded Corners 11"/>
          <p:cNvSpPr/>
          <p:nvPr/>
        </p:nvSpPr>
        <p:spPr>
          <a:xfrm>
            <a:off x="530352" y="849690"/>
            <a:ext cx="4582561" cy="715089"/>
          </a:xfrm>
          <a:prstGeom prst="roundRect">
            <a:avLst/>
          </a:prstGeom>
          <a:solidFill>
            <a:srgbClr val="92D050"/>
          </a:solidFill>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[2] Evolving world:</a:t>
            </a:r>
          </a:p>
          <a:p>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Rinse and repeat the previous strategy</a:t>
            </a:r>
          </a:p>
        </p:txBody>
      </p:sp>
    </p:spTree>
    <p:extLst>
      <p:ext uri="{BB962C8B-B14F-4D97-AF65-F5344CB8AC3E}">
        <p14:creationId xmlns:p14="http://schemas.microsoft.com/office/powerpoint/2010/main" val="26942589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Now I can see the PUB</a:t>
            </a:r>
          </a:p>
        </p:txBody>
      </p:sp>
      <p:pic>
        <p:nvPicPr>
          <p:cNvPr id="5" name="Content Placeholder 4"/>
          <p:cNvPicPr>
            <a:picLocks noGrp="1" noChangeAspect="1"/>
          </p:cNvPicPr>
          <p:nvPr>
            <p:ph sz="quarter" idx="12"/>
          </p:nvPr>
        </p:nvPicPr>
        <p:blipFill>
          <a:blip r:embed="rId2"/>
          <a:stretch>
            <a:fillRect/>
          </a:stretch>
        </p:blipFill>
        <p:spPr>
          <a:xfrm>
            <a:off x="530352" y="856419"/>
            <a:ext cx="8107236" cy="5428121"/>
          </a:xfrm>
        </p:spPr>
      </p:pic>
      <p:sp>
        <p:nvSpPr>
          <p:cNvPr id="4" name="Slide Number Placeholder 3"/>
          <p:cNvSpPr>
            <a:spLocks noGrp="1"/>
          </p:cNvSpPr>
          <p:nvPr>
            <p:ph type="sldNum" sz="quarter" idx="13"/>
          </p:nvPr>
        </p:nvSpPr>
        <p:spPr/>
        <p:txBody>
          <a:bodyPr/>
          <a:lstStyle/>
          <a:p>
            <a:pPr>
              <a:defRPr/>
            </a:pPr>
            <a:fld id="{49F53ADA-54B7-4D62-BC4B-6B91A22A65F9}" type="slidenum">
              <a:rPr lang="en-US" smtClean="0"/>
              <a:pPr>
                <a:defRPr/>
              </a:pPr>
              <a:t>10</a:t>
            </a:fld>
            <a:endParaRPr lang="en-US" dirty="0"/>
          </a:p>
        </p:txBody>
      </p:sp>
      <p:sp>
        <p:nvSpPr>
          <p:cNvPr id="6" name="Speech Bubble: Rectangle with Corners Rounded 5"/>
          <p:cNvSpPr/>
          <p:nvPr/>
        </p:nvSpPr>
        <p:spPr>
          <a:xfrm>
            <a:off x="530352" y="5336740"/>
            <a:ext cx="3650560" cy="715089"/>
          </a:xfrm>
          <a:prstGeom prst="wedgeRoundRectCallout">
            <a:avLst>
              <a:gd name="adj1" fmla="val 57252"/>
              <a:gd name="adj2" fmla="val 16393"/>
              <a:gd name="adj3" fmla="val 16667"/>
            </a:avLst>
          </a:prstGeom>
          <a:solidFill>
            <a:schemeClr val="accent3"/>
          </a:solidFill>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I can see free way to PUB</a:t>
            </a:r>
          </a:p>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(Other sightings are scrapped)</a:t>
            </a:r>
          </a:p>
        </p:txBody>
      </p:sp>
      <p:sp>
        <p:nvSpPr>
          <p:cNvPr id="7" name="Speech Bubble: Rectangle with Corners Rounded 6"/>
          <p:cNvSpPr/>
          <p:nvPr/>
        </p:nvSpPr>
        <p:spPr>
          <a:xfrm>
            <a:off x="5705341" y="4825962"/>
            <a:ext cx="2207818" cy="1021556"/>
          </a:xfrm>
          <a:prstGeom prst="wedgeRoundRectCallout">
            <a:avLst>
              <a:gd name="adj1" fmla="val -101899"/>
              <a:gd name="adj2" fmla="val 2616"/>
              <a:gd name="adj3" fmla="val 16667"/>
            </a:avLst>
          </a:prstGeom>
          <a:solidFill>
            <a:schemeClr val="tx2"/>
          </a:solidFill>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You know where is PUB</a:t>
            </a:r>
          </a:p>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(GPS)</a:t>
            </a:r>
          </a:p>
        </p:txBody>
      </p:sp>
      <p:sp>
        <p:nvSpPr>
          <p:cNvPr id="8" name="Rectangle: Rounded Corners 7"/>
          <p:cNvSpPr/>
          <p:nvPr/>
        </p:nvSpPr>
        <p:spPr>
          <a:xfrm>
            <a:off x="530352" y="856420"/>
            <a:ext cx="5767417" cy="715089"/>
          </a:xfrm>
          <a:prstGeom prst="roundRect">
            <a:avLst/>
          </a:prstGeom>
          <a:solidFill>
            <a:srgbClr val="92D050"/>
          </a:solidFill>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[2] Evolving world:</a:t>
            </a:r>
          </a:p>
          <a:p>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Now just walk down to the street and get to a PUB</a:t>
            </a:r>
          </a:p>
        </p:txBody>
      </p:sp>
    </p:spTree>
    <p:extLst>
      <p:ext uri="{BB962C8B-B14F-4D97-AF65-F5344CB8AC3E}">
        <p14:creationId xmlns:p14="http://schemas.microsoft.com/office/powerpoint/2010/main" val="41831703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 can finally enjoy the Cola with my friends</a:t>
            </a:r>
          </a:p>
        </p:txBody>
      </p:sp>
      <p:pic>
        <p:nvPicPr>
          <p:cNvPr id="5" name="Content Placeholder 4"/>
          <p:cNvPicPr>
            <a:picLocks noGrp="1" noChangeAspect="1"/>
          </p:cNvPicPr>
          <p:nvPr>
            <p:ph sz="quarter" idx="12"/>
          </p:nvPr>
        </p:nvPicPr>
        <p:blipFill>
          <a:blip r:embed="rId2"/>
          <a:stretch>
            <a:fillRect/>
          </a:stretch>
        </p:blipFill>
        <p:spPr>
          <a:xfrm>
            <a:off x="530352" y="856419"/>
            <a:ext cx="8107236" cy="5428121"/>
          </a:xfrm>
        </p:spPr>
      </p:pic>
      <p:sp>
        <p:nvSpPr>
          <p:cNvPr id="4" name="Slide Number Placeholder 3"/>
          <p:cNvSpPr>
            <a:spLocks noGrp="1"/>
          </p:cNvSpPr>
          <p:nvPr>
            <p:ph type="sldNum" sz="quarter" idx="13"/>
          </p:nvPr>
        </p:nvSpPr>
        <p:spPr/>
        <p:txBody>
          <a:bodyPr/>
          <a:lstStyle/>
          <a:p>
            <a:pPr>
              <a:defRPr/>
            </a:pPr>
            <a:fld id="{49F53ADA-54B7-4D62-BC4B-6B91A22A65F9}" type="slidenum">
              <a:rPr lang="en-US" smtClean="0"/>
              <a:pPr>
                <a:defRPr/>
              </a:pPr>
              <a:t>11</a:t>
            </a:fld>
            <a:endParaRPr lang="en-US" dirty="0"/>
          </a:p>
        </p:txBody>
      </p:sp>
      <p:sp>
        <p:nvSpPr>
          <p:cNvPr id="6" name="Rectangle: Rounded Corners 5"/>
          <p:cNvSpPr/>
          <p:nvPr/>
        </p:nvSpPr>
        <p:spPr>
          <a:xfrm>
            <a:off x="530352" y="856420"/>
            <a:ext cx="5020442" cy="1328023"/>
          </a:xfrm>
          <a:prstGeom prst="roundRect">
            <a:avLst/>
          </a:prstGeom>
          <a:solidFill>
            <a:srgbClr val="92D050"/>
          </a:solidFill>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[2] Evolving world:</a:t>
            </a:r>
          </a:p>
          <a:p>
            <a:pPr marL="342900" indent="-342900">
              <a:buAutoNum type="arabicPeriod"/>
            </a:pP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Optimal paths in given FOVs</a:t>
            </a:r>
          </a:p>
          <a:p>
            <a:pPr marL="342900" indent="-342900">
              <a:buAutoNum type="arabicPeriod"/>
            </a:pP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Evolving world cause suboptimal paths</a:t>
            </a:r>
          </a:p>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(Note that path is different)</a:t>
            </a:r>
          </a:p>
        </p:txBody>
      </p:sp>
      <p:sp>
        <p:nvSpPr>
          <p:cNvPr id="7" name="Speech Bubble: Rectangle with Corners Rounded 6"/>
          <p:cNvSpPr/>
          <p:nvPr/>
        </p:nvSpPr>
        <p:spPr>
          <a:xfrm>
            <a:off x="5705341" y="4825962"/>
            <a:ext cx="2207818" cy="1021556"/>
          </a:xfrm>
          <a:prstGeom prst="wedgeRoundRectCallout">
            <a:avLst>
              <a:gd name="adj1" fmla="val -101899"/>
              <a:gd name="adj2" fmla="val 2616"/>
              <a:gd name="adj3" fmla="val 16667"/>
            </a:avLst>
          </a:prstGeom>
          <a:solidFill>
            <a:schemeClr val="tx2"/>
          </a:solidFill>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You know where is PUB</a:t>
            </a:r>
          </a:p>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(GPS)</a:t>
            </a:r>
          </a:p>
        </p:txBody>
      </p:sp>
    </p:spTree>
    <p:extLst>
      <p:ext uri="{BB962C8B-B14F-4D97-AF65-F5344CB8AC3E}">
        <p14:creationId xmlns:p14="http://schemas.microsoft.com/office/powerpoint/2010/main" val="720138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You are NOT alone on the streets !</a:t>
            </a:r>
          </a:p>
        </p:txBody>
      </p:sp>
      <p:pic>
        <p:nvPicPr>
          <p:cNvPr id="9" name="Content Placeholder 8"/>
          <p:cNvPicPr>
            <a:picLocks noGrp="1" noChangeAspect="1"/>
          </p:cNvPicPr>
          <p:nvPr>
            <p:ph sz="quarter" idx="12"/>
          </p:nvPr>
        </p:nvPicPr>
        <p:blipFill>
          <a:blip r:embed="rId2"/>
          <a:stretch>
            <a:fillRect/>
          </a:stretch>
        </p:blipFill>
        <p:spPr>
          <a:xfrm>
            <a:off x="4827588" y="1112623"/>
            <a:ext cx="3810000" cy="2286000"/>
          </a:xfrm>
        </p:spPr>
      </p:pic>
      <p:sp>
        <p:nvSpPr>
          <p:cNvPr id="4" name="Slide Number Placeholder 3"/>
          <p:cNvSpPr>
            <a:spLocks noGrp="1"/>
          </p:cNvSpPr>
          <p:nvPr>
            <p:ph type="sldNum" sz="quarter" idx="13"/>
          </p:nvPr>
        </p:nvSpPr>
        <p:spPr/>
        <p:txBody>
          <a:bodyPr/>
          <a:lstStyle/>
          <a:p>
            <a:pPr>
              <a:defRPr/>
            </a:pPr>
            <a:fld id="{49F53ADA-54B7-4D62-BC4B-6B91A22A65F9}" type="slidenum">
              <a:rPr lang="en-US" smtClean="0"/>
              <a:pPr>
                <a:defRPr/>
              </a:pPr>
              <a:t>12</a:t>
            </a:fld>
            <a:endParaRPr lang="en-US" dirty="0"/>
          </a:p>
        </p:txBody>
      </p:sp>
      <p:pic>
        <p:nvPicPr>
          <p:cNvPr id="15362" name="Picture 2" descr="https://walkablebrevard.files.wordpress.com/2013/09/car-hitting-pedestria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352" y="3398623"/>
            <a:ext cx="3912859" cy="264118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p:cNvSpPr/>
          <p:nvPr/>
        </p:nvSpPr>
        <p:spPr>
          <a:xfrm>
            <a:off x="530352" y="1108725"/>
            <a:ext cx="3912859" cy="2247424"/>
          </a:xfrm>
          <a:prstGeom prst="roundRect">
            <a:avLst/>
          </a:prstGeom>
          <a:solidFill>
            <a:srgbClr val="92D050"/>
          </a:solidFill>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[3] Adversarial:</a:t>
            </a:r>
          </a:p>
          <a:p>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While you are moving to PUB you need  to be cautious about:</a:t>
            </a:r>
          </a:p>
          <a:p>
            <a:pPr algn="ctr"/>
            <a:r>
              <a:rPr lang="en-US" b="1" i="1" u="sng" dirty="0">
                <a:ln w="10160">
                  <a:solidFill>
                    <a:schemeClr val="accent5"/>
                  </a:solidFill>
                  <a:prstDash val="solid"/>
                </a:ln>
                <a:solidFill>
                  <a:srgbClr val="FFFFFF"/>
                </a:solidFill>
                <a:effectLst>
                  <a:outerShdw blurRad="38100" dist="22860" dir="5400000" algn="tl" rotWithShape="0">
                    <a:srgbClr val="000000">
                      <a:alpha val="30000"/>
                    </a:srgbClr>
                  </a:outerShdw>
                </a:effectLst>
              </a:rPr>
              <a:t>Cars and Other people</a:t>
            </a:r>
          </a:p>
          <a:p>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Because hitting them can cause damage to you or other people or property</a:t>
            </a:r>
          </a:p>
        </p:txBody>
      </p:sp>
      <p:sp>
        <p:nvSpPr>
          <p:cNvPr id="13" name="Rectangle: Rounded Corners 12"/>
          <p:cNvSpPr/>
          <p:nvPr/>
        </p:nvSpPr>
        <p:spPr>
          <a:xfrm>
            <a:off x="4724729" y="3654828"/>
            <a:ext cx="3912859" cy="2247424"/>
          </a:xfrm>
          <a:prstGeom prst="roundRect">
            <a:avLst/>
          </a:prstGeom>
          <a:solidFill>
            <a:schemeClr val="tx2"/>
          </a:solidFill>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[3] Adversarial:</a:t>
            </a:r>
          </a:p>
          <a:p>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You need to implement:</a:t>
            </a:r>
          </a:p>
          <a:p>
            <a:pPr algn="ctr"/>
            <a:r>
              <a:rPr lang="en-US" b="1" i="1" u="sng" dirty="0">
                <a:ln w="10160">
                  <a:solidFill>
                    <a:schemeClr val="accent5"/>
                  </a:solidFill>
                  <a:prstDash val="solid"/>
                </a:ln>
                <a:solidFill>
                  <a:srgbClr val="FFFFFF"/>
                </a:solidFill>
                <a:effectLst>
                  <a:outerShdw blurRad="38100" dist="22860" dir="5400000" algn="tl" rotWithShape="0">
                    <a:srgbClr val="000000">
                      <a:alpha val="30000"/>
                    </a:srgbClr>
                  </a:outerShdw>
                </a:effectLst>
              </a:rPr>
              <a:t>Reactive obstacle avoidance</a:t>
            </a:r>
          </a:p>
          <a:p>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You can assume:</a:t>
            </a:r>
          </a:p>
          <a:p>
            <a:pPr marL="342900" indent="-342900">
              <a:buFont typeface="+mj-lt"/>
              <a:buAutoNum type="arabicPeriod"/>
            </a:pP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Position of Adversary</a:t>
            </a:r>
          </a:p>
          <a:p>
            <a:pPr marL="342900" indent="-342900">
              <a:buFont typeface="+mj-lt"/>
              <a:buAutoNum type="arabicPeriod"/>
            </a:pP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Its Velocity vector</a:t>
            </a:r>
          </a:p>
          <a:p>
            <a:pPr marL="342900" indent="-342900">
              <a:buFont typeface="+mj-lt"/>
              <a:buAutoNum type="arabicPeriod"/>
            </a:pP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Own position and velocity</a:t>
            </a:r>
          </a:p>
        </p:txBody>
      </p:sp>
    </p:spTree>
    <p:extLst>
      <p:ext uri="{BB962C8B-B14F-4D97-AF65-F5344CB8AC3E}">
        <p14:creationId xmlns:p14="http://schemas.microsoft.com/office/powerpoint/2010/main" val="20777993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Multiple source of information – Data Fusion</a:t>
            </a:r>
          </a:p>
        </p:txBody>
      </p:sp>
      <p:sp>
        <p:nvSpPr>
          <p:cNvPr id="4" name="Slide Number Placeholder 3"/>
          <p:cNvSpPr>
            <a:spLocks noGrp="1"/>
          </p:cNvSpPr>
          <p:nvPr>
            <p:ph type="sldNum" sz="quarter" idx="13"/>
          </p:nvPr>
        </p:nvSpPr>
        <p:spPr/>
        <p:txBody>
          <a:bodyPr/>
          <a:lstStyle/>
          <a:p>
            <a:pPr>
              <a:defRPr/>
            </a:pPr>
            <a:fld id="{49F53ADA-54B7-4D62-BC4B-6B91A22A65F9}" type="slidenum">
              <a:rPr lang="en-US" smtClean="0"/>
              <a:pPr>
                <a:defRPr/>
              </a:pPr>
              <a:t>13</a:t>
            </a:fld>
            <a:endParaRPr lang="en-US" dirty="0"/>
          </a:p>
        </p:txBody>
      </p:sp>
      <p:sp>
        <p:nvSpPr>
          <p:cNvPr id="5" name="AutoShape 2" descr="Výsledok vyhľadávania obrázkov pre dopyt man with map"/>
          <p:cNvSpPr>
            <a:spLocks noChangeAspect="1" noChangeArrowheads="1"/>
          </p:cNvSpPr>
          <p:nvPr/>
        </p:nvSpPr>
        <p:spPr bwMode="auto">
          <a:xfrm>
            <a:off x="9495606" y="427407"/>
            <a:ext cx="116768" cy="11676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dirty="0"/>
          </a:p>
        </p:txBody>
      </p:sp>
      <p:pic>
        <p:nvPicPr>
          <p:cNvPr id="16388" name="Picture 4" descr="Výsledok vyhľadávania obrázkov pre dopyt man with ma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006" y="1193483"/>
            <a:ext cx="3503054" cy="2627291"/>
          </a:xfrm>
          <a:prstGeom prst="rect">
            <a:avLst/>
          </a:prstGeom>
          <a:noFill/>
          <a:extLst>
            <a:ext uri="{909E8E84-426E-40DD-AFC4-6F175D3DCCD1}">
              <a14:hiddenFill xmlns:a14="http://schemas.microsoft.com/office/drawing/2010/main">
                <a:solidFill>
                  <a:srgbClr val="FFFFFF"/>
                </a:solidFill>
              </a14:hiddenFill>
            </a:ext>
          </a:extLst>
        </p:spPr>
      </p:pic>
      <p:pic>
        <p:nvPicPr>
          <p:cNvPr id="16390" name="Picture 6" descr="Výsledok vyhľadávania obrázkov pre dopyt tourist with camera"/>
          <p:cNvPicPr>
            <a:picLocks noChangeAspect="1" noChangeArrowheads="1"/>
          </p:cNvPicPr>
          <p:nvPr/>
        </p:nvPicPr>
        <p:blipFill rotWithShape="1">
          <a:blip r:embed="rId3">
            <a:extLst>
              <a:ext uri="{28A0092B-C50C-407E-A947-70E740481C1C}">
                <a14:useLocalDpi xmlns:a14="http://schemas.microsoft.com/office/drawing/2010/main" val="0"/>
              </a:ext>
            </a:extLst>
          </a:blip>
          <a:srcRect t="21516" b="8545"/>
          <a:stretch/>
        </p:blipFill>
        <p:spPr bwMode="auto">
          <a:xfrm>
            <a:off x="530351" y="3540002"/>
            <a:ext cx="4415135" cy="231594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p:cNvSpPr/>
          <p:nvPr/>
        </p:nvSpPr>
        <p:spPr>
          <a:xfrm>
            <a:off x="530352" y="1108726"/>
            <a:ext cx="4415134" cy="2247424"/>
          </a:xfrm>
          <a:prstGeom prst="roundRect">
            <a:avLst/>
          </a:prstGeom>
          <a:solidFill>
            <a:srgbClr val="92D050"/>
          </a:solidFill>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[4] Data fusion:</a:t>
            </a:r>
          </a:p>
          <a:p>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You are well prepared, you ask locals, you got map, you can see a world, but to make decision you need to process that information:</a:t>
            </a:r>
          </a:p>
          <a:p>
            <a:pPr algn="ctr"/>
            <a:r>
              <a:rPr lang="en-US" b="1" i="1" u="sng" dirty="0">
                <a:ln w="10160">
                  <a:solidFill>
                    <a:schemeClr val="accent5"/>
                  </a:solidFill>
                  <a:prstDash val="solid"/>
                </a:ln>
                <a:solidFill>
                  <a:srgbClr val="FFFFFF"/>
                </a:solidFill>
                <a:effectLst>
                  <a:outerShdw blurRad="38100" dist="22860" dir="5400000" algn="tl" rotWithShape="0">
                    <a:srgbClr val="000000">
                      <a:alpha val="30000"/>
                    </a:srgbClr>
                  </a:outerShdw>
                </a:effectLst>
              </a:rPr>
              <a:t>Data Fusion</a:t>
            </a:r>
          </a:p>
          <a:p>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Is there to help</a:t>
            </a:r>
          </a:p>
        </p:txBody>
      </p:sp>
      <p:sp>
        <p:nvSpPr>
          <p:cNvPr id="9" name="Rectangle: Rounded Corners 8"/>
          <p:cNvSpPr/>
          <p:nvPr/>
        </p:nvSpPr>
        <p:spPr>
          <a:xfrm>
            <a:off x="5076007" y="3910910"/>
            <a:ext cx="3561582" cy="1940957"/>
          </a:xfrm>
          <a:prstGeom prst="roundRect">
            <a:avLst/>
          </a:prstGeom>
          <a:solidFill>
            <a:schemeClr val="tx2"/>
          </a:solidFill>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[4] Data Fusion:</a:t>
            </a:r>
          </a:p>
          <a:p>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You need to implement:</a:t>
            </a:r>
          </a:p>
          <a:p>
            <a:pPr algn="ctr"/>
            <a:r>
              <a:rPr lang="en-US" b="1" i="1" u="sng" dirty="0">
                <a:ln w="10160">
                  <a:solidFill>
                    <a:schemeClr val="accent5"/>
                  </a:solidFill>
                  <a:prstDash val="solid"/>
                </a:ln>
                <a:solidFill>
                  <a:srgbClr val="FFFFFF"/>
                </a:solidFill>
                <a:effectLst>
                  <a:outerShdw blurRad="38100" dist="22860" dir="5400000" algn="tl" rotWithShape="0">
                    <a:srgbClr val="000000">
                      <a:alpha val="30000"/>
                    </a:srgbClr>
                  </a:outerShdw>
                </a:effectLst>
              </a:rPr>
              <a:t>Decisions under uncertainty</a:t>
            </a:r>
          </a:p>
          <a:p>
            <a:pPr marL="342900" indent="-342900">
              <a:buFont typeface="+mj-lt"/>
              <a:buAutoNum type="arabicPeriod"/>
            </a:pP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Determine what is truth</a:t>
            </a:r>
          </a:p>
          <a:p>
            <a:pPr marL="342900" indent="-342900">
              <a:buFont typeface="+mj-lt"/>
              <a:buAutoNum type="arabicPeriod"/>
            </a:pP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Consider all information</a:t>
            </a:r>
          </a:p>
          <a:p>
            <a:pPr marL="342900" indent="-342900">
              <a:buFont typeface="+mj-lt"/>
              <a:buAutoNum type="arabicPeriod"/>
            </a:pP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Rank your sources worth</a:t>
            </a:r>
          </a:p>
        </p:txBody>
      </p:sp>
    </p:spTree>
    <p:extLst>
      <p:ext uri="{BB962C8B-B14F-4D97-AF65-F5344CB8AC3E}">
        <p14:creationId xmlns:p14="http://schemas.microsoft.com/office/powerpoint/2010/main" val="7648574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Gopniks &amp; Babushkas – Static restriction areas</a:t>
            </a:r>
          </a:p>
        </p:txBody>
      </p:sp>
      <p:sp>
        <p:nvSpPr>
          <p:cNvPr id="4" name="Slide Number Placeholder 3"/>
          <p:cNvSpPr>
            <a:spLocks noGrp="1"/>
          </p:cNvSpPr>
          <p:nvPr>
            <p:ph type="sldNum" sz="quarter" idx="13"/>
          </p:nvPr>
        </p:nvSpPr>
        <p:spPr/>
        <p:txBody>
          <a:bodyPr/>
          <a:lstStyle/>
          <a:p>
            <a:pPr>
              <a:defRPr/>
            </a:pPr>
            <a:fld id="{49F53ADA-54B7-4D62-BC4B-6B91A22A65F9}" type="slidenum">
              <a:rPr lang="en-US" smtClean="0"/>
              <a:pPr>
                <a:defRPr/>
              </a:pPr>
              <a:t>14</a:t>
            </a:fld>
            <a:endParaRPr lang="en-US" dirty="0"/>
          </a:p>
        </p:txBody>
      </p:sp>
      <p:pic>
        <p:nvPicPr>
          <p:cNvPr id="17410" name="Picture 2" descr="Výsledok vyhľadávania obrázkov pre dopyt gopni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340" y="3616643"/>
            <a:ext cx="3897281" cy="247235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rotWithShape="1">
          <a:blip r:embed="rId3"/>
          <a:srcRect l="2419"/>
          <a:stretch/>
        </p:blipFill>
        <p:spPr>
          <a:xfrm>
            <a:off x="4251758" y="1193483"/>
            <a:ext cx="4327302" cy="2175107"/>
          </a:xfrm>
          <a:prstGeom prst="rect">
            <a:avLst/>
          </a:prstGeom>
        </p:spPr>
      </p:pic>
      <p:sp>
        <p:nvSpPr>
          <p:cNvPr id="7" name="Rectangle: Rounded Corners 6"/>
          <p:cNvSpPr/>
          <p:nvPr/>
        </p:nvSpPr>
        <p:spPr>
          <a:xfrm>
            <a:off x="427321" y="1193483"/>
            <a:ext cx="3721406" cy="2247424"/>
          </a:xfrm>
          <a:prstGeom prst="roundRect">
            <a:avLst/>
          </a:prstGeom>
          <a:solidFill>
            <a:srgbClr val="92D050"/>
          </a:solidFill>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[5] Static restrictions:</a:t>
            </a:r>
          </a:p>
          <a:p>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Well there are inhabited areas which you like to avoid, like </a:t>
            </a:r>
            <a:r>
              <a:rPr lang="en-US" b="1" i="1" u="sng" dirty="0">
                <a:ln w="10160">
                  <a:solidFill>
                    <a:schemeClr val="accent5"/>
                  </a:solidFill>
                  <a:prstDash val="solid"/>
                </a:ln>
                <a:solidFill>
                  <a:srgbClr val="FFFFFF"/>
                </a:solidFill>
                <a:effectLst>
                  <a:outerShdw blurRad="38100" dist="22860" dir="5400000" algn="tl" rotWithShape="0">
                    <a:srgbClr val="000000">
                      <a:alpha val="30000"/>
                    </a:srgbClr>
                  </a:outerShdw>
                </a:effectLst>
              </a:rPr>
              <a:t>Gopnik Squat Area</a:t>
            </a: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where you can be beaten or </a:t>
            </a:r>
            <a:r>
              <a:rPr lang="en-US" b="1" i="1" u="sng" dirty="0">
                <a:ln w="10160">
                  <a:solidFill>
                    <a:schemeClr val="accent5"/>
                  </a:solidFill>
                  <a:prstDash val="solid"/>
                </a:ln>
                <a:solidFill>
                  <a:srgbClr val="FFFFFF"/>
                </a:solidFill>
                <a:effectLst>
                  <a:outerShdw blurRad="38100" dist="22860" dir="5400000" algn="tl" rotWithShape="0">
                    <a:srgbClr val="000000">
                      <a:alpha val="30000"/>
                    </a:srgbClr>
                  </a:outerShdw>
                </a:effectLst>
              </a:rPr>
              <a:t>Local Surveillance system</a:t>
            </a: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which will tell your grand mother</a:t>
            </a:r>
          </a:p>
        </p:txBody>
      </p:sp>
      <p:sp>
        <p:nvSpPr>
          <p:cNvPr id="8" name="Rectangle: Rounded Corners 7"/>
          <p:cNvSpPr/>
          <p:nvPr/>
        </p:nvSpPr>
        <p:spPr>
          <a:xfrm>
            <a:off x="4531587" y="3729108"/>
            <a:ext cx="4047473" cy="2247424"/>
          </a:xfrm>
          <a:prstGeom prst="roundRect">
            <a:avLst/>
          </a:prstGeom>
          <a:solidFill>
            <a:schemeClr val="tx2"/>
          </a:solidFill>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[5] Static restrictions:</a:t>
            </a:r>
          </a:p>
          <a:p>
            <a:pPr marL="342900" indent="-342900">
              <a:buFont typeface="+mj-lt"/>
              <a:buAutoNum type="arabicPeriod"/>
            </a:pP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Breakable – You can tell your grand mother you were on your way to local church</a:t>
            </a:r>
          </a:p>
          <a:p>
            <a:pPr marL="342900" indent="-342900">
              <a:buFont typeface="+mj-lt"/>
              <a:buAutoNum type="arabicPeriod"/>
            </a:pP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Unbreakable -  Gopniks will beat you anyway</a:t>
            </a:r>
          </a:p>
          <a:p>
            <a:pPr algn="ctr"/>
            <a:r>
              <a:rPr lang="en-US" b="1" i="1" u="sng" dirty="0">
                <a:ln w="10160">
                  <a:solidFill>
                    <a:schemeClr val="accent5"/>
                  </a:solidFill>
                  <a:prstDash val="solid"/>
                </a:ln>
                <a:solidFill>
                  <a:srgbClr val="FFFFFF"/>
                </a:solidFill>
                <a:effectLst>
                  <a:outerShdw blurRad="38100" dist="22860" dir="5400000" algn="tl" rotWithShape="0">
                    <a:srgbClr val="000000">
                      <a:alpha val="30000"/>
                    </a:srgbClr>
                  </a:outerShdw>
                </a:effectLst>
              </a:rPr>
              <a:t>Try to avoid all restricted areas</a:t>
            </a:r>
          </a:p>
        </p:txBody>
      </p:sp>
    </p:spTree>
    <p:extLst>
      <p:ext uri="{BB962C8B-B14F-4D97-AF65-F5344CB8AC3E}">
        <p14:creationId xmlns:p14="http://schemas.microsoft.com/office/powerpoint/2010/main" val="2665765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Try to avoid static restrictions areas ! </a:t>
            </a:r>
          </a:p>
        </p:txBody>
      </p:sp>
      <p:pic>
        <p:nvPicPr>
          <p:cNvPr id="5" name="Content Placeholder 4"/>
          <p:cNvPicPr>
            <a:picLocks noGrp="1" noChangeAspect="1"/>
          </p:cNvPicPr>
          <p:nvPr>
            <p:ph sz="quarter" idx="12"/>
          </p:nvPr>
        </p:nvPicPr>
        <p:blipFill>
          <a:blip r:embed="rId2"/>
          <a:stretch>
            <a:fillRect/>
          </a:stretch>
        </p:blipFill>
        <p:spPr>
          <a:xfrm>
            <a:off x="530352" y="856419"/>
            <a:ext cx="8107236" cy="5435931"/>
          </a:xfrm>
        </p:spPr>
      </p:pic>
      <p:sp>
        <p:nvSpPr>
          <p:cNvPr id="4" name="Slide Number Placeholder 3"/>
          <p:cNvSpPr>
            <a:spLocks noGrp="1"/>
          </p:cNvSpPr>
          <p:nvPr>
            <p:ph type="sldNum" sz="quarter" idx="13"/>
          </p:nvPr>
        </p:nvSpPr>
        <p:spPr/>
        <p:txBody>
          <a:bodyPr/>
          <a:lstStyle/>
          <a:p>
            <a:pPr>
              <a:defRPr/>
            </a:pPr>
            <a:fld id="{49F53ADA-54B7-4D62-BC4B-6B91A22A65F9}" type="slidenum">
              <a:rPr lang="en-US" smtClean="0"/>
              <a:pPr>
                <a:defRPr/>
              </a:pPr>
              <a:t>15</a:t>
            </a:fld>
            <a:endParaRPr lang="en-US" dirty="0"/>
          </a:p>
        </p:txBody>
      </p:sp>
      <p:sp>
        <p:nvSpPr>
          <p:cNvPr id="6" name="Oval 5"/>
          <p:cNvSpPr/>
          <p:nvPr/>
        </p:nvSpPr>
        <p:spPr>
          <a:xfrm>
            <a:off x="4583970" y="2921556"/>
            <a:ext cx="4053618" cy="2077403"/>
          </a:xfrm>
          <a:prstGeom prst="ellipse">
            <a:avLst/>
          </a:prstGeom>
          <a:solidFill>
            <a:schemeClr val="accent1">
              <a:lumMod val="20000"/>
              <a:lumOff val="80000"/>
            </a:schemeClr>
          </a:solidFill>
          <a:ln w="12700"/>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dirty="0">
              <a:solidFill>
                <a:schemeClr val="accent2"/>
              </a:solidFill>
            </a:endParaRPr>
          </a:p>
          <a:p>
            <a:pPr algn="ctr"/>
            <a:endParaRPr lang="en-US" dirty="0">
              <a:solidFill>
                <a:schemeClr val="accent2"/>
              </a:solidFill>
            </a:endParaRPr>
          </a:p>
          <a:p>
            <a:pPr algn="ctr"/>
            <a:r>
              <a:rPr lang="en-US" dirty="0">
                <a:solidFill>
                  <a:schemeClr val="accent2"/>
                </a:solidFill>
              </a:rPr>
              <a:t>Gopnik Squat Area</a:t>
            </a:r>
          </a:p>
          <a:p>
            <a:pPr algn="ctr"/>
            <a:endParaRPr lang="en-US" dirty="0">
              <a:solidFill>
                <a:schemeClr val="accent2"/>
              </a:solidFill>
            </a:endParaRPr>
          </a:p>
          <a:p>
            <a:pPr algn="ctr"/>
            <a:endParaRPr lang="en-US" dirty="0">
              <a:solidFill>
                <a:schemeClr val="accent2"/>
              </a:solidFill>
            </a:endParaRPr>
          </a:p>
        </p:txBody>
      </p:sp>
      <p:sp>
        <p:nvSpPr>
          <p:cNvPr id="7" name="Oval 6"/>
          <p:cNvSpPr/>
          <p:nvPr/>
        </p:nvSpPr>
        <p:spPr>
          <a:xfrm>
            <a:off x="1339403" y="4282358"/>
            <a:ext cx="3837904" cy="908864"/>
          </a:xfrm>
          <a:prstGeom prst="ellipse">
            <a:avLst/>
          </a:prstGeom>
          <a:solidFill>
            <a:schemeClr val="accent3">
              <a:lumMod val="20000"/>
              <a:lumOff val="80000"/>
            </a:schemeClr>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dirty="0">
                <a:solidFill>
                  <a:schemeClr val="accent3"/>
                </a:solidFill>
              </a:rPr>
              <a:t>Babushka Vigilante Groups</a:t>
            </a:r>
          </a:p>
        </p:txBody>
      </p:sp>
      <p:sp>
        <p:nvSpPr>
          <p:cNvPr id="8" name="Rectangle: Rounded Corners 7"/>
          <p:cNvSpPr/>
          <p:nvPr/>
        </p:nvSpPr>
        <p:spPr>
          <a:xfrm>
            <a:off x="530352" y="839104"/>
            <a:ext cx="5934842" cy="1328023"/>
          </a:xfrm>
          <a:prstGeom prst="roundRect">
            <a:avLst/>
          </a:prstGeom>
          <a:solidFill>
            <a:srgbClr val="92D050"/>
          </a:solidFill>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[5] Static restrictions:</a:t>
            </a:r>
          </a:p>
          <a:p>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Try to avoid them (KW evolution omitted)</a:t>
            </a:r>
          </a:p>
          <a:p>
            <a:pPr marL="342900" indent="-342900">
              <a:buFont typeface="+mj-lt"/>
              <a:buAutoNum type="arabicPeriod"/>
            </a:pP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Gopnik Squat Area – unbreakable, must avoid</a:t>
            </a:r>
          </a:p>
          <a:p>
            <a:pPr marL="342900" indent="-342900">
              <a:buFont typeface="+mj-lt"/>
              <a:buAutoNum type="arabicPeriod"/>
            </a:pP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Babushkas – breakable, but you have no excuse</a:t>
            </a:r>
          </a:p>
        </p:txBody>
      </p:sp>
    </p:spTree>
    <p:extLst>
      <p:ext uri="{BB962C8B-B14F-4D97-AF65-F5344CB8AC3E}">
        <p14:creationId xmlns:p14="http://schemas.microsoft.com/office/powerpoint/2010/main" val="11855254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about weather ?</a:t>
            </a:r>
          </a:p>
        </p:txBody>
      </p:sp>
      <p:sp>
        <p:nvSpPr>
          <p:cNvPr id="4" name="Slide Number Placeholder 3"/>
          <p:cNvSpPr>
            <a:spLocks noGrp="1"/>
          </p:cNvSpPr>
          <p:nvPr>
            <p:ph type="sldNum" sz="quarter" idx="13"/>
          </p:nvPr>
        </p:nvSpPr>
        <p:spPr/>
        <p:txBody>
          <a:bodyPr/>
          <a:lstStyle/>
          <a:p>
            <a:pPr>
              <a:defRPr/>
            </a:pPr>
            <a:fld id="{49F53ADA-54B7-4D62-BC4B-6B91A22A65F9}" type="slidenum">
              <a:rPr lang="en-US" smtClean="0"/>
              <a:pPr>
                <a:defRPr/>
              </a:pPr>
              <a:t>16</a:t>
            </a:fld>
            <a:endParaRPr lang="en-US" dirty="0"/>
          </a:p>
        </p:txBody>
      </p:sp>
      <p:pic>
        <p:nvPicPr>
          <p:cNvPr id="19458" name="Picture 2" descr="https://i.pinimg.com/originals/6a/09/71/6a0971ba5097dd9af83d03f497032bd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492" y="3026147"/>
            <a:ext cx="4018208" cy="3013656"/>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Výsledok vyhľadávania obrázkov pre dopyt frozen tre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1504" y="1190882"/>
            <a:ext cx="3897555" cy="268565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Rounded Corners 6"/>
          <p:cNvSpPr/>
          <p:nvPr/>
        </p:nvSpPr>
        <p:spPr>
          <a:xfrm>
            <a:off x="530352" y="1376359"/>
            <a:ext cx="4025348" cy="1328023"/>
          </a:xfrm>
          <a:prstGeom prst="roundRect">
            <a:avLst/>
          </a:prstGeom>
          <a:solidFill>
            <a:srgbClr val="92D050"/>
          </a:solidFill>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[6] Weather:</a:t>
            </a:r>
          </a:p>
          <a:p>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Slav winter cold harsh mistress, </a:t>
            </a:r>
          </a:p>
          <a:p>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If you don’t treat her well she will strike with sickness for 7 days</a:t>
            </a:r>
          </a:p>
        </p:txBody>
      </p:sp>
      <p:sp>
        <p:nvSpPr>
          <p:cNvPr id="9" name="Rectangle: Rounded Corners 8"/>
          <p:cNvSpPr/>
          <p:nvPr/>
        </p:nvSpPr>
        <p:spPr>
          <a:xfrm>
            <a:off x="4681504" y="3999568"/>
            <a:ext cx="4230676" cy="2247424"/>
          </a:xfrm>
          <a:prstGeom prst="roundRect">
            <a:avLst/>
          </a:prstGeom>
          <a:solidFill>
            <a:schemeClr val="tx2"/>
          </a:solidFill>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[6] Weather:</a:t>
            </a:r>
          </a:p>
          <a:p>
            <a:pPr marL="342900" indent="-342900">
              <a:buFont typeface="+mj-lt"/>
              <a:buAutoNum type="arabicPeriod"/>
            </a:pP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Weather can impact energy consumption</a:t>
            </a:r>
          </a:p>
          <a:p>
            <a:pPr marL="342900" indent="-342900">
              <a:buFont typeface="+mj-lt"/>
              <a:buAutoNum type="arabicPeriod"/>
            </a:pP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Weather is changing with time</a:t>
            </a:r>
          </a:p>
          <a:p>
            <a:pPr marL="342900" indent="-342900">
              <a:buFont typeface="+mj-lt"/>
              <a:buAutoNum type="arabicPeriod"/>
            </a:pP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Decision making with additional layer</a:t>
            </a:r>
          </a:p>
          <a:p>
            <a:pPr marL="342900" indent="-342900">
              <a:buFont typeface="+mj-lt"/>
              <a:buAutoNum type="arabicPeriod"/>
            </a:pP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Impact on your eyes and ears</a:t>
            </a:r>
          </a:p>
        </p:txBody>
      </p:sp>
    </p:spTree>
    <p:extLst>
      <p:ext uri="{BB962C8B-B14F-4D97-AF65-F5344CB8AC3E}">
        <p14:creationId xmlns:p14="http://schemas.microsoft.com/office/powerpoint/2010/main" val="22017815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Rather get caught, than catching cold …</a:t>
            </a:r>
          </a:p>
        </p:txBody>
      </p:sp>
      <p:pic>
        <p:nvPicPr>
          <p:cNvPr id="5" name="Content Placeholder 4"/>
          <p:cNvPicPr>
            <a:picLocks noGrp="1" noChangeAspect="1"/>
          </p:cNvPicPr>
          <p:nvPr>
            <p:ph sz="quarter" idx="12"/>
          </p:nvPr>
        </p:nvPicPr>
        <p:blipFill>
          <a:blip r:embed="rId2"/>
          <a:stretch>
            <a:fillRect/>
          </a:stretch>
        </p:blipFill>
        <p:spPr>
          <a:xfrm>
            <a:off x="530352" y="856419"/>
            <a:ext cx="8107236" cy="5435931"/>
          </a:xfrm>
        </p:spPr>
      </p:pic>
      <p:sp>
        <p:nvSpPr>
          <p:cNvPr id="4" name="Slide Number Placeholder 3"/>
          <p:cNvSpPr>
            <a:spLocks noGrp="1"/>
          </p:cNvSpPr>
          <p:nvPr>
            <p:ph type="sldNum" sz="quarter" idx="13"/>
          </p:nvPr>
        </p:nvSpPr>
        <p:spPr/>
        <p:txBody>
          <a:bodyPr/>
          <a:lstStyle/>
          <a:p>
            <a:pPr>
              <a:defRPr/>
            </a:pPr>
            <a:fld id="{49F53ADA-54B7-4D62-BC4B-6B91A22A65F9}" type="slidenum">
              <a:rPr lang="en-US" smtClean="0"/>
              <a:pPr>
                <a:defRPr/>
              </a:pPr>
              <a:t>17</a:t>
            </a:fld>
            <a:endParaRPr lang="en-US" dirty="0"/>
          </a:p>
        </p:txBody>
      </p:sp>
      <p:sp>
        <p:nvSpPr>
          <p:cNvPr id="9" name="Rectangle: Rounded Corners 8"/>
          <p:cNvSpPr/>
          <p:nvPr/>
        </p:nvSpPr>
        <p:spPr>
          <a:xfrm>
            <a:off x="5407309" y="3068806"/>
            <a:ext cx="3230279" cy="3200043"/>
          </a:xfrm>
          <a:prstGeom prst="roundRect">
            <a:avLst>
              <a:gd name="adj" fmla="val 4763"/>
            </a:avLst>
          </a:prstGeom>
          <a:solidFill>
            <a:schemeClr val="accent2"/>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ctr"/>
            <a:endPar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ctr"/>
            <a:endPar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ctr"/>
            <a:endPar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ctr"/>
            <a:endPar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ctr"/>
            <a:endPar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ctr"/>
            <a:endPar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ctr"/>
            <a:endPar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ctr"/>
            <a:endPar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ctr"/>
            <a:endPar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Heatwave</a:t>
            </a:r>
          </a:p>
        </p:txBody>
      </p:sp>
      <p:sp>
        <p:nvSpPr>
          <p:cNvPr id="6" name="Oval 5"/>
          <p:cNvSpPr/>
          <p:nvPr/>
        </p:nvSpPr>
        <p:spPr>
          <a:xfrm>
            <a:off x="4583970" y="2921556"/>
            <a:ext cx="4053618" cy="2077403"/>
          </a:xfrm>
          <a:prstGeom prst="ellipse">
            <a:avLst/>
          </a:prstGeom>
          <a:solidFill>
            <a:schemeClr val="accent1">
              <a:lumMod val="20000"/>
              <a:lumOff val="80000"/>
            </a:schemeClr>
          </a:solidFill>
          <a:ln w="12700"/>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dirty="0">
              <a:solidFill>
                <a:schemeClr val="accent2"/>
              </a:solidFill>
            </a:endParaRPr>
          </a:p>
          <a:p>
            <a:pPr algn="ctr"/>
            <a:endParaRPr lang="en-US" dirty="0">
              <a:solidFill>
                <a:schemeClr val="accent2"/>
              </a:solidFill>
            </a:endParaRPr>
          </a:p>
          <a:p>
            <a:pPr algn="ctr"/>
            <a:r>
              <a:rPr lang="en-US" dirty="0">
                <a:solidFill>
                  <a:schemeClr val="accent2"/>
                </a:solidFill>
              </a:rPr>
              <a:t>Gopnik Squat Area</a:t>
            </a:r>
          </a:p>
          <a:p>
            <a:pPr algn="ctr"/>
            <a:endParaRPr lang="en-US" dirty="0">
              <a:solidFill>
                <a:schemeClr val="accent2"/>
              </a:solidFill>
            </a:endParaRPr>
          </a:p>
          <a:p>
            <a:pPr algn="ctr"/>
            <a:endParaRPr lang="en-US" dirty="0">
              <a:solidFill>
                <a:schemeClr val="accent2"/>
              </a:solidFill>
            </a:endParaRPr>
          </a:p>
        </p:txBody>
      </p:sp>
      <p:sp>
        <p:nvSpPr>
          <p:cNvPr id="8" name="Rectangle: Rounded Corners 7"/>
          <p:cNvSpPr/>
          <p:nvPr/>
        </p:nvSpPr>
        <p:spPr>
          <a:xfrm>
            <a:off x="530352" y="2262551"/>
            <a:ext cx="3230279" cy="4047113"/>
          </a:xfrm>
          <a:prstGeom prst="roundRect">
            <a:avLst>
              <a:gd name="adj" fmla="val 4763"/>
            </a:avLst>
          </a:prstGeom>
          <a:solidFill>
            <a:schemeClr val="accent3">
              <a:lumMod val="50000"/>
            </a:schemeClr>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Snowstorm</a:t>
            </a:r>
          </a:p>
          <a:p>
            <a:pPr algn="ctr"/>
            <a:endPar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ctr"/>
            <a:endPar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ctr"/>
            <a:endPar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ctr"/>
            <a:endPar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ctr"/>
            <a:endPar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ctr"/>
            <a:endPar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ctr"/>
            <a:endPar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ctr"/>
            <a:endPar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ctr"/>
            <a:endPar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ctr"/>
            <a:endPar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ctr"/>
            <a:endPar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ctr"/>
            <a:endPar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a:p>
            <a:pPr algn="ctr"/>
            <a:endPar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7" name="Oval 6"/>
          <p:cNvSpPr/>
          <p:nvPr/>
        </p:nvSpPr>
        <p:spPr>
          <a:xfrm>
            <a:off x="1339403" y="4282358"/>
            <a:ext cx="3837904" cy="908864"/>
          </a:xfrm>
          <a:prstGeom prst="ellipse">
            <a:avLst/>
          </a:prstGeom>
          <a:solidFill>
            <a:schemeClr val="accent3">
              <a:lumMod val="20000"/>
              <a:lumOff val="80000"/>
            </a:schemeClr>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dirty="0">
                <a:solidFill>
                  <a:schemeClr val="accent3"/>
                </a:solidFill>
              </a:rPr>
              <a:t>Babushka Vigilante Groups</a:t>
            </a:r>
          </a:p>
        </p:txBody>
      </p:sp>
      <p:sp>
        <p:nvSpPr>
          <p:cNvPr id="10" name="Rectangle: Rounded Corners 9"/>
          <p:cNvSpPr/>
          <p:nvPr/>
        </p:nvSpPr>
        <p:spPr>
          <a:xfrm>
            <a:off x="530352" y="839105"/>
            <a:ext cx="6385603" cy="1328023"/>
          </a:xfrm>
          <a:prstGeom prst="roundRect">
            <a:avLst/>
          </a:prstGeom>
          <a:solidFill>
            <a:srgbClr val="92D050"/>
          </a:solidFill>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[6] Weather:</a:t>
            </a:r>
          </a:p>
          <a:p>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Try to avoid unfavorable weather conditions:</a:t>
            </a:r>
          </a:p>
          <a:p>
            <a:pPr marL="342900" indent="-342900">
              <a:buFont typeface="+mj-lt"/>
              <a:buAutoNum type="arabicPeriod"/>
            </a:pP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Heatwave at EAST (changing with time)</a:t>
            </a:r>
          </a:p>
          <a:p>
            <a:pPr marL="342900" indent="-342900">
              <a:buFont typeface="+mj-lt"/>
              <a:buAutoNum type="arabicPeriod"/>
            </a:pP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Snowstorm at WEST (changing with time)</a:t>
            </a:r>
          </a:p>
        </p:txBody>
      </p:sp>
      <p:pic>
        <p:nvPicPr>
          <p:cNvPr id="11" name="Picture 2" descr="No automatic alt text avail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352" y="3068806"/>
            <a:ext cx="1036735" cy="1287783"/>
          </a:xfrm>
          <a:prstGeom prst="rect">
            <a:avLst/>
          </a:prstGeom>
          <a:noFill/>
          <a:extLst>
            <a:ext uri="{909E8E84-426E-40DD-AFC4-6F175D3DCCD1}">
              <a14:hiddenFill xmlns:a14="http://schemas.microsoft.com/office/drawing/2010/main">
                <a:solidFill>
                  <a:srgbClr val="FFFFFF"/>
                </a:solidFill>
              </a14:hiddenFill>
            </a:ext>
          </a:extLst>
        </p:spPr>
      </p:pic>
      <p:sp>
        <p:nvSpPr>
          <p:cNvPr id="12" name="Speech Bubble: Rectangle with Corners Rounded 11"/>
          <p:cNvSpPr/>
          <p:nvPr/>
        </p:nvSpPr>
        <p:spPr>
          <a:xfrm>
            <a:off x="1797089" y="2812841"/>
            <a:ext cx="2207818" cy="715089"/>
          </a:xfrm>
          <a:prstGeom prst="wedgeRoundRectCallout">
            <a:avLst>
              <a:gd name="adj1" fmla="val -65733"/>
              <a:gd name="adj2" fmla="val 36835"/>
              <a:gd name="adj3" fmla="val 16667"/>
            </a:avLst>
          </a:prstGeom>
          <a:solidFill>
            <a:schemeClr val="tx2"/>
          </a:solidFill>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I will explain somehow…</a:t>
            </a:r>
          </a:p>
        </p:txBody>
      </p:sp>
    </p:spTree>
    <p:extLst>
      <p:ext uri="{BB962C8B-B14F-4D97-AF65-F5344CB8AC3E}">
        <p14:creationId xmlns:p14="http://schemas.microsoft.com/office/powerpoint/2010/main" val="15812669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Keep good manners !</a:t>
            </a:r>
          </a:p>
        </p:txBody>
      </p:sp>
      <p:sp>
        <p:nvSpPr>
          <p:cNvPr id="4" name="Slide Number Placeholder 3"/>
          <p:cNvSpPr>
            <a:spLocks noGrp="1"/>
          </p:cNvSpPr>
          <p:nvPr>
            <p:ph type="sldNum" sz="quarter" idx="13"/>
          </p:nvPr>
        </p:nvSpPr>
        <p:spPr/>
        <p:txBody>
          <a:bodyPr/>
          <a:lstStyle/>
          <a:p>
            <a:pPr>
              <a:defRPr/>
            </a:pPr>
            <a:fld id="{49F53ADA-54B7-4D62-BC4B-6B91A22A65F9}" type="slidenum">
              <a:rPr lang="en-US" smtClean="0"/>
              <a:pPr>
                <a:defRPr/>
              </a:pPr>
              <a:t>18</a:t>
            </a:fld>
            <a:endParaRPr lang="en-US" dirty="0"/>
          </a:p>
        </p:txBody>
      </p:sp>
      <p:pic>
        <p:nvPicPr>
          <p:cNvPr id="20482" name="Picture 2" descr="https://rockmyrun.files.wordpress.com/2013/12/rules-of-the-roa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91269" y="1193483"/>
            <a:ext cx="4846320" cy="484632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p:cNvSpPr/>
          <p:nvPr/>
        </p:nvSpPr>
        <p:spPr>
          <a:xfrm>
            <a:off x="530352" y="1223127"/>
            <a:ext cx="3202388" cy="1634490"/>
          </a:xfrm>
          <a:prstGeom prst="roundRect">
            <a:avLst/>
          </a:prstGeom>
          <a:solidFill>
            <a:srgbClr val="92D050"/>
          </a:solidFill>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[7] Rules:</a:t>
            </a:r>
          </a:p>
          <a:p>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Keep rules while walking, keep yourself on right side of the road and look after other attendants …</a:t>
            </a:r>
          </a:p>
        </p:txBody>
      </p:sp>
      <p:sp>
        <p:nvSpPr>
          <p:cNvPr id="7" name="Rectangle: Rounded Corners 6"/>
          <p:cNvSpPr/>
          <p:nvPr/>
        </p:nvSpPr>
        <p:spPr>
          <a:xfrm>
            <a:off x="530352" y="2872979"/>
            <a:ext cx="3202388" cy="3166824"/>
          </a:xfrm>
          <a:prstGeom prst="roundRect">
            <a:avLst/>
          </a:prstGeom>
          <a:solidFill>
            <a:schemeClr val="tx2"/>
          </a:solidFill>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[7] Rules:</a:t>
            </a:r>
          </a:p>
          <a:p>
            <a:pPr marL="342900" indent="-342900">
              <a:buFont typeface="+mj-lt"/>
              <a:buAutoNum type="arabicPeriod"/>
            </a:pP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You stick to written and unwritten rules during your commuting to PUB</a:t>
            </a:r>
          </a:p>
          <a:p>
            <a:pPr marL="342900" indent="-342900">
              <a:buFont typeface="+mj-lt"/>
              <a:buAutoNum type="arabicPeriod"/>
            </a:pP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Rules are necessary for </a:t>
            </a:r>
            <a:r>
              <a:rPr lang="en-US" b="1"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succesfull</a:t>
            </a: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integration into traffic, society, air space</a:t>
            </a:r>
          </a:p>
        </p:txBody>
      </p:sp>
    </p:spTree>
    <p:extLst>
      <p:ext uri="{BB962C8B-B14F-4D97-AF65-F5344CB8AC3E}">
        <p14:creationId xmlns:p14="http://schemas.microsoft.com/office/powerpoint/2010/main" val="2142658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 am going to Talk about</a:t>
            </a:r>
          </a:p>
        </p:txBody>
      </p:sp>
      <p:sp>
        <p:nvSpPr>
          <p:cNvPr id="3" name="Content Placeholder 2"/>
          <p:cNvSpPr>
            <a:spLocks noGrp="1"/>
          </p:cNvSpPr>
          <p:nvPr>
            <p:ph sz="quarter" idx="12"/>
          </p:nvPr>
        </p:nvSpPr>
        <p:spPr/>
        <p:txBody>
          <a:bodyPr/>
          <a:lstStyle/>
          <a:p>
            <a:pPr marL="0" indent="0">
              <a:buNone/>
            </a:pPr>
            <a:r>
              <a:rPr lang="en-US" b="1" i="1" u="sng" dirty="0"/>
              <a:t>Easy introduction to Obstacle Avoidance</a:t>
            </a:r>
          </a:p>
          <a:p>
            <a:r>
              <a:rPr lang="en-US" dirty="0"/>
              <a:t>Follow </a:t>
            </a:r>
            <a:r>
              <a:rPr lang="en-US" dirty="0" err="1"/>
              <a:t>Lojzo</a:t>
            </a:r>
            <a:r>
              <a:rPr lang="en-US" dirty="0"/>
              <a:t> on his journey to Pub</a:t>
            </a:r>
          </a:p>
          <a:p>
            <a:r>
              <a:rPr lang="en-US" dirty="0"/>
              <a:t>Obstacle Avoidance challenges related to Everyday situation</a:t>
            </a:r>
          </a:p>
          <a:p>
            <a:pPr marL="0" indent="0">
              <a:buNone/>
            </a:pPr>
            <a:endParaRPr lang="en-US" dirty="0"/>
          </a:p>
          <a:p>
            <a:pPr marL="0" indent="0">
              <a:buNone/>
            </a:pPr>
            <a:r>
              <a:rPr lang="en-US" b="1" i="1" u="sng" dirty="0"/>
              <a:t>Obstacle avoidance framework</a:t>
            </a:r>
          </a:p>
          <a:p>
            <a:r>
              <a:rPr lang="en-US" dirty="0"/>
              <a:t>Brief introduction to obstacle avoidance framework</a:t>
            </a:r>
          </a:p>
          <a:p>
            <a:r>
              <a:rPr lang="en-US" dirty="0"/>
              <a:t>What are components how they work together ?</a:t>
            </a:r>
          </a:p>
          <a:p>
            <a:pPr marL="0" indent="0">
              <a:buNone/>
            </a:pPr>
            <a:endParaRPr lang="en-US" dirty="0"/>
          </a:p>
          <a:p>
            <a:pPr marL="0" indent="0">
              <a:buNone/>
            </a:pPr>
            <a:r>
              <a:rPr lang="en-US" b="1" i="1" u="sng" dirty="0"/>
              <a:t>Some results</a:t>
            </a:r>
          </a:p>
          <a:p>
            <a:r>
              <a:rPr lang="en-US" dirty="0"/>
              <a:t>Framework performance comparison with other methods</a:t>
            </a:r>
          </a:p>
          <a:p>
            <a:r>
              <a:rPr lang="en-US" dirty="0"/>
              <a:t>Intruder avoidance (Reactive level)</a:t>
            </a:r>
          </a:p>
          <a:p>
            <a:r>
              <a:rPr lang="en-US" dirty="0"/>
              <a:t>Static obstacle avoidance (Reactive level)</a:t>
            </a:r>
          </a:p>
          <a:p>
            <a:endParaRPr lang="en-US" dirty="0"/>
          </a:p>
          <a:p>
            <a:pPr marL="0" indent="0">
              <a:buNone/>
            </a:pPr>
            <a:r>
              <a:rPr lang="en-US" b="1" i="1" u="sng" dirty="0"/>
              <a:t>Actual challenges</a:t>
            </a:r>
          </a:p>
          <a:p>
            <a:r>
              <a:rPr lang="en-US" dirty="0"/>
              <a:t>Weather incorporation into obstacle avoidance, Rules of the Air</a:t>
            </a:r>
          </a:p>
          <a:p>
            <a:pPr marL="0" indent="0">
              <a:buNone/>
            </a:pPr>
            <a:endParaRPr lang="en-US" dirty="0"/>
          </a:p>
        </p:txBody>
      </p:sp>
      <p:sp>
        <p:nvSpPr>
          <p:cNvPr id="4" name="Slide Number Placeholder 3"/>
          <p:cNvSpPr>
            <a:spLocks noGrp="1"/>
          </p:cNvSpPr>
          <p:nvPr>
            <p:ph type="sldNum" sz="quarter" idx="13"/>
          </p:nvPr>
        </p:nvSpPr>
        <p:spPr/>
        <p:txBody>
          <a:bodyPr/>
          <a:lstStyle/>
          <a:p>
            <a:pPr>
              <a:defRPr/>
            </a:pPr>
            <a:fld id="{49F53ADA-54B7-4D62-BC4B-6B91A22A65F9}" type="slidenum">
              <a:rPr lang="en-US" smtClean="0"/>
              <a:pPr>
                <a:defRPr/>
              </a:pPr>
              <a:t>1</a:t>
            </a:fld>
            <a:endParaRPr lang="en-US" dirty="0"/>
          </a:p>
        </p:txBody>
      </p:sp>
    </p:spTree>
    <p:extLst>
      <p:ext uri="{BB962C8B-B14F-4D97-AF65-F5344CB8AC3E}">
        <p14:creationId xmlns:p14="http://schemas.microsoft.com/office/powerpoint/2010/main" val="20014818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After going all this challenges, you can finally enjoy that nice </a:t>
            </a:r>
            <a:r>
              <a:rPr lang="en-US" strike="sngStrike" dirty="0">
                <a:solidFill>
                  <a:schemeClr val="accent6">
                    <a:lumMod val="75000"/>
                  </a:schemeClr>
                </a:solidFill>
              </a:rPr>
              <a:t>beer</a:t>
            </a:r>
            <a:r>
              <a:rPr lang="en-US" dirty="0"/>
              <a:t> cola with friends…</a:t>
            </a:r>
            <a:endParaRPr lang="en-US" strike="sngStrike" dirty="0"/>
          </a:p>
        </p:txBody>
      </p:sp>
      <p:sp>
        <p:nvSpPr>
          <p:cNvPr id="4" name="Slide Number Placeholder 3"/>
          <p:cNvSpPr>
            <a:spLocks noGrp="1"/>
          </p:cNvSpPr>
          <p:nvPr>
            <p:ph type="sldNum" sz="quarter" idx="13"/>
          </p:nvPr>
        </p:nvSpPr>
        <p:spPr/>
        <p:txBody>
          <a:bodyPr/>
          <a:lstStyle/>
          <a:p>
            <a:pPr>
              <a:defRPr/>
            </a:pPr>
            <a:fld id="{49F53ADA-54B7-4D62-BC4B-6B91A22A65F9}" type="slidenum">
              <a:rPr lang="en-US" smtClean="0"/>
              <a:pPr>
                <a:defRPr/>
              </a:pPr>
              <a:t>19</a:t>
            </a:fld>
            <a:endParaRPr lang="en-US" dirty="0"/>
          </a:p>
        </p:txBody>
      </p:sp>
      <p:pic>
        <p:nvPicPr>
          <p:cNvPr id="22530" name="Picture 2" descr="Image may contain: 1 person, sitting, drink and indo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341" y="1193483"/>
            <a:ext cx="3846476" cy="515728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p:cNvSpPr/>
          <p:nvPr/>
        </p:nvSpPr>
        <p:spPr>
          <a:xfrm>
            <a:off x="4507606" y="1378039"/>
            <a:ext cx="4456090" cy="2292440"/>
          </a:xfrm>
          <a:prstGeom prst="roundRect">
            <a:avLst/>
          </a:prstGeom>
          <a:solidFill>
            <a:schemeClr val="accent3">
              <a:lumMod val="20000"/>
              <a:lumOff val="80000"/>
            </a:schemeClr>
          </a:solidFill>
          <a:ln w="12700">
            <a:solidFill>
              <a:schemeClr val="accent3"/>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dirty="0">
              <a:solidFill>
                <a:schemeClr val="accent2"/>
              </a:solidFill>
            </a:endParaRPr>
          </a:p>
        </p:txBody>
      </p:sp>
      <p:pic>
        <p:nvPicPr>
          <p:cNvPr id="22534" name="Picture 6" descr="Výsledok vyhľadávania obrázkov pre dopyt messenger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7606" y="1378039"/>
            <a:ext cx="1487510" cy="148751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Výsledok vyhľadávania obrázkov pre dopyt x8 fixed wing drone"/>
          <p:cNvPicPr>
            <a:picLocks noChangeAspect="1" noChangeArrowheads="1"/>
          </p:cNvPicPr>
          <p:nvPr/>
        </p:nvPicPr>
        <p:blipFill rotWithShape="1">
          <a:blip r:embed="rId4">
            <a:extLst>
              <a:ext uri="{28A0092B-C50C-407E-A947-70E740481C1C}">
                <a14:useLocalDpi xmlns:a14="http://schemas.microsoft.com/office/drawing/2010/main" val="0"/>
              </a:ext>
            </a:extLst>
          </a:blip>
          <a:srcRect l="15070" t="34817" r="9214" b="28634"/>
          <a:stretch/>
        </p:blipFill>
        <p:spPr bwMode="auto">
          <a:xfrm>
            <a:off x="5995116" y="1729632"/>
            <a:ext cx="2642472" cy="85038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4726546" y="2808704"/>
            <a:ext cx="4095482" cy="523220"/>
          </a:xfrm>
          <a:prstGeom prst="rect">
            <a:avLst/>
          </a:prstGeom>
          <a:solidFill>
            <a:schemeClr val="accent3">
              <a:lumMod val="20000"/>
              <a:lumOff val="80000"/>
            </a:schemeClr>
          </a:solidFill>
          <a:ln w="12700">
            <a:solidFill>
              <a:schemeClr val="accent3">
                <a:lumMod val="20000"/>
                <a:lumOff val="80000"/>
              </a:schemeClr>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2800" dirty="0">
                <a:solidFill>
                  <a:schemeClr val="accent2"/>
                </a:solidFill>
              </a:rPr>
              <a:t>UAV wants To chat</a:t>
            </a:r>
          </a:p>
        </p:txBody>
      </p:sp>
      <p:sp>
        <p:nvSpPr>
          <p:cNvPr id="10" name="Arrow: Up 9"/>
          <p:cNvSpPr/>
          <p:nvPr/>
        </p:nvSpPr>
        <p:spPr>
          <a:xfrm>
            <a:off x="6452315" y="3560615"/>
            <a:ext cx="643944" cy="1001754"/>
          </a:xfrm>
          <a:prstGeom prst="upArrow">
            <a:avLst/>
          </a:prstGeom>
          <a:solidFill>
            <a:schemeClr val="accent3"/>
          </a:solidFill>
          <a:ln w="12700">
            <a:solidFill>
              <a:schemeClr val="accent3"/>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endParaRPr lang="en-US" dirty="0">
              <a:solidFill>
                <a:schemeClr val="accent2"/>
              </a:solidFill>
            </a:endParaRPr>
          </a:p>
        </p:txBody>
      </p:sp>
      <p:pic>
        <p:nvPicPr>
          <p:cNvPr id="22532" name="Picture 4" descr="Výsledok vyhľadávania obrázkov pre dopyt iphone se on tabl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02317" y="4474679"/>
            <a:ext cx="3335271" cy="1876090"/>
          </a:xfrm>
          <a:prstGeom prst="rect">
            <a:avLst/>
          </a:prstGeom>
          <a:noFill/>
          <a:extLst>
            <a:ext uri="{909E8E84-426E-40DD-AFC4-6F175D3DCCD1}">
              <a14:hiddenFill xmlns:a14="http://schemas.microsoft.com/office/drawing/2010/main">
                <a:solidFill>
                  <a:srgbClr val="FFFFFF"/>
                </a:solidFill>
              </a14:hiddenFill>
            </a:ext>
          </a:extLst>
        </p:spPr>
      </p:pic>
      <p:sp>
        <p:nvSpPr>
          <p:cNvPr id="8" name="Arrow: Right 7"/>
          <p:cNvSpPr/>
          <p:nvPr/>
        </p:nvSpPr>
        <p:spPr>
          <a:xfrm>
            <a:off x="3163890" y="5698172"/>
            <a:ext cx="2532885" cy="733663"/>
          </a:xfrm>
          <a:prstGeom prst="rightArrow">
            <a:avLst/>
          </a:prstGeom>
          <a:solidFill>
            <a:schemeClr val="accent3"/>
          </a:solidFill>
          <a:ln w="12700">
            <a:solidFill>
              <a:schemeClr val="accent3"/>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Look at your phone</a:t>
            </a:r>
          </a:p>
        </p:txBody>
      </p:sp>
    </p:spTree>
    <p:extLst>
      <p:ext uri="{BB962C8B-B14F-4D97-AF65-F5344CB8AC3E}">
        <p14:creationId xmlns:p14="http://schemas.microsoft.com/office/powerpoint/2010/main" val="77687668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little chat with UAV…</a:t>
            </a:r>
          </a:p>
        </p:txBody>
      </p:sp>
      <p:sp>
        <p:nvSpPr>
          <p:cNvPr id="4" name="Slide Number Placeholder 3"/>
          <p:cNvSpPr>
            <a:spLocks noGrp="1"/>
          </p:cNvSpPr>
          <p:nvPr>
            <p:ph type="sldNum" sz="quarter" idx="13"/>
          </p:nvPr>
        </p:nvSpPr>
        <p:spPr/>
        <p:txBody>
          <a:bodyPr/>
          <a:lstStyle/>
          <a:p>
            <a:pPr>
              <a:defRPr/>
            </a:pPr>
            <a:fld id="{49F53ADA-54B7-4D62-BC4B-6B91A22A65F9}" type="slidenum">
              <a:rPr lang="en-US" smtClean="0"/>
              <a:pPr>
                <a:defRPr/>
              </a:pPr>
              <a:t>20</a:t>
            </a:fld>
            <a:endParaRPr lang="en-US" dirty="0"/>
          </a:p>
        </p:txBody>
      </p:sp>
      <p:pic>
        <p:nvPicPr>
          <p:cNvPr id="18434" name="Picture 2" descr="No automatic alt text avail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4059" y="1891898"/>
            <a:ext cx="1036735" cy="1287783"/>
          </a:xfrm>
          <a:prstGeom prst="rect">
            <a:avLst/>
          </a:prstGeom>
          <a:noFill/>
          <a:extLst>
            <a:ext uri="{909E8E84-426E-40DD-AFC4-6F175D3DCCD1}">
              <a14:hiddenFill xmlns:a14="http://schemas.microsoft.com/office/drawing/2010/main">
                <a:solidFill>
                  <a:srgbClr val="FFFFFF"/>
                </a:solidFill>
              </a14:hiddenFill>
            </a:ext>
          </a:extLst>
        </p:spPr>
      </p:pic>
      <p:pic>
        <p:nvPicPr>
          <p:cNvPr id="18436" name="Picture 4" descr="Výsledok vyhľadávania obrázkov pre dopyt x8 fixed wing drone"/>
          <p:cNvPicPr>
            <a:picLocks noChangeAspect="1" noChangeArrowheads="1"/>
          </p:cNvPicPr>
          <p:nvPr/>
        </p:nvPicPr>
        <p:blipFill rotWithShape="1">
          <a:blip r:embed="rId3">
            <a:extLst>
              <a:ext uri="{28A0092B-C50C-407E-A947-70E740481C1C}">
                <a14:useLocalDpi xmlns:a14="http://schemas.microsoft.com/office/drawing/2010/main" val="0"/>
              </a:ext>
            </a:extLst>
          </a:blip>
          <a:srcRect l="15070" t="34817" r="9214" b="28634"/>
          <a:stretch/>
        </p:blipFill>
        <p:spPr bwMode="auto">
          <a:xfrm>
            <a:off x="530352" y="1222196"/>
            <a:ext cx="1360674" cy="437882"/>
          </a:xfrm>
          <a:prstGeom prst="rect">
            <a:avLst/>
          </a:prstGeom>
          <a:noFill/>
          <a:extLst>
            <a:ext uri="{909E8E84-426E-40DD-AFC4-6F175D3DCCD1}">
              <a14:hiddenFill xmlns:a14="http://schemas.microsoft.com/office/drawing/2010/main">
                <a:solidFill>
                  <a:srgbClr val="FFFFFF"/>
                </a:solidFill>
              </a14:hiddenFill>
            </a:ext>
          </a:extLst>
        </p:spPr>
      </p:pic>
      <p:sp>
        <p:nvSpPr>
          <p:cNvPr id="5" name="Speech Bubble: Rectangle with Corners Rounded 4"/>
          <p:cNvSpPr/>
          <p:nvPr/>
        </p:nvSpPr>
        <p:spPr>
          <a:xfrm>
            <a:off x="2220696" y="1083592"/>
            <a:ext cx="5898524" cy="715089"/>
          </a:xfrm>
          <a:prstGeom prst="wedgeRoundRectCallout">
            <a:avLst>
              <a:gd name="adj1" fmla="val -55986"/>
              <a:gd name="adj2" fmla="val -5939"/>
              <a:gd name="adj3" fmla="val 16667"/>
            </a:avLst>
          </a:prstGeom>
          <a:solidFill>
            <a:schemeClr val="accent3"/>
          </a:solidFill>
          <a:ln w="12700">
            <a:solidFill>
              <a:schemeClr val="accent3"/>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dirty="0">
                <a:ln w="10160">
                  <a:solidFill>
                    <a:schemeClr val="accent5"/>
                  </a:solidFill>
                  <a:prstDash val="solid"/>
                </a:ln>
                <a:solidFill>
                  <a:srgbClr val="FFFFFF"/>
                </a:solidFill>
                <a:effectLst>
                  <a:outerShdw blurRad="38100" dist="22860" dir="5400000" algn="tl" rotWithShape="0">
                    <a:srgbClr val="000000">
                      <a:alpha val="30000"/>
                    </a:srgbClr>
                  </a:outerShdw>
                </a:effectLst>
              </a:rPr>
              <a:t>Well Lojzo that is nice story, but how is it going to help me </a:t>
            </a:r>
            <a:r>
              <a:rPr lang="en-US" i="1" u="sng" dirty="0">
                <a:ln w="10160">
                  <a:solidFill>
                    <a:schemeClr val="accent5"/>
                  </a:solidFill>
                  <a:prstDash val="solid"/>
                </a:ln>
                <a:solidFill>
                  <a:srgbClr val="FFFFFF"/>
                </a:solidFill>
                <a:effectLst>
                  <a:outerShdw blurRad="38100" dist="22860" dir="5400000" algn="tl" rotWithShape="0">
                    <a:srgbClr val="000000">
                      <a:alpha val="30000"/>
                    </a:srgbClr>
                  </a:outerShdw>
                </a:effectLst>
              </a:rPr>
              <a:t>to avoid obstacles and execute mission</a:t>
            </a:r>
            <a:r>
              <a:rPr lang="en-US" dirty="0">
                <a:ln w="10160">
                  <a:solidFill>
                    <a:schemeClr val="accent5"/>
                  </a:solidFill>
                  <a:prstDash val="solid"/>
                </a:ln>
                <a:solidFill>
                  <a:srgbClr val="FFFFFF"/>
                </a:solidFill>
                <a:effectLst>
                  <a:outerShdw blurRad="38100" dist="22860" dir="5400000" algn="tl" rotWithShape="0">
                    <a:srgbClr val="000000">
                      <a:alpha val="30000"/>
                    </a:srgbClr>
                  </a:outerShdw>
                </a:effectLst>
              </a:rPr>
              <a:t>?</a:t>
            </a:r>
          </a:p>
        </p:txBody>
      </p:sp>
      <p:sp>
        <p:nvSpPr>
          <p:cNvPr id="6" name="Speech Bubble: Rectangle with Corners Rounded 5"/>
          <p:cNvSpPr/>
          <p:nvPr/>
        </p:nvSpPr>
        <p:spPr>
          <a:xfrm>
            <a:off x="104076" y="2155749"/>
            <a:ext cx="7533095" cy="715089"/>
          </a:xfrm>
          <a:prstGeom prst="wedgeRoundRectCallout">
            <a:avLst>
              <a:gd name="adj1" fmla="val 51862"/>
              <a:gd name="adj2" fmla="val 24661"/>
              <a:gd name="adj3" fmla="val 16667"/>
            </a:avLst>
          </a:prstGeom>
          <a:solidFill>
            <a:schemeClr val="tx2"/>
          </a:solidFill>
          <a:ln w="12700">
            <a:solidFill>
              <a:schemeClr val="tx2"/>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dirty="0">
                <a:ln w="10160">
                  <a:solidFill>
                    <a:schemeClr val="accent5"/>
                  </a:solidFill>
                  <a:prstDash val="solid"/>
                </a:ln>
                <a:solidFill>
                  <a:srgbClr val="FFFFFF"/>
                </a:solidFill>
                <a:effectLst>
                  <a:outerShdw blurRad="38100" dist="22860" dir="5400000" algn="tl" rotWithShape="0">
                    <a:srgbClr val="000000">
                      <a:alpha val="30000"/>
                    </a:srgbClr>
                  </a:outerShdw>
                </a:effectLst>
              </a:rPr>
              <a:t>You can use same </a:t>
            </a:r>
            <a:r>
              <a:rPr lang="en-US" i="1" u="sng" dirty="0">
                <a:ln w="10160">
                  <a:solidFill>
                    <a:schemeClr val="accent5"/>
                  </a:solidFill>
                  <a:prstDash val="solid"/>
                </a:ln>
                <a:solidFill>
                  <a:srgbClr val="FFFFFF"/>
                </a:solidFill>
                <a:effectLst>
                  <a:outerShdw blurRad="38100" dist="22860" dir="5400000" algn="tl" rotWithShape="0">
                    <a:srgbClr val="000000">
                      <a:alpha val="30000"/>
                    </a:srgbClr>
                  </a:outerShdw>
                </a:effectLst>
              </a:rPr>
              <a:t>principles of preemptive and reactive obstacle avoidance</a:t>
            </a:r>
            <a:r>
              <a:rPr lang="en-US" dirty="0">
                <a:ln w="10160">
                  <a:solidFill>
                    <a:schemeClr val="accent5"/>
                  </a:solidFill>
                  <a:prstDash val="solid"/>
                </a:ln>
                <a:solidFill>
                  <a:srgbClr val="FFFFFF"/>
                </a:solidFill>
                <a:effectLst>
                  <a:outerShdw blurRad="38100" dist="22860" dir="5400000" algn="tl" rotWithShape="0">
                    <a:srgbClr val="000000">
                      <a:alpha val="30000"/>
                    </a:srgbClr>
                  </a:outerShdw>
                </a:effectLst>
              </a:rPr>
              <a:t> in your case</a:t>
            </a:r>
          </a:p>
        </p:txBody>
      </p:sp>
      <p:pic>
        <p:nvPicPr>
          <p:cNvPr id="9" name="Picture 4" descr="Výsledok vyhľadávania obrázkov pre dopyt x8 fixed wing drone"/>
          <p:cNvPicPr>
            <a:picLocks noChangeAspect="1" noChangeArrowheads="1"/>
          </p:cNvPicPr>
          <p:nvPr/>
        </p:nvPicPr>
        <p:blipFill rotWithShape="1">
          <a:blip r:embed="rId3">
            <a:extLst>
              <a:ext uri="{28A0092B-C50C-407E-A947-70E740481C1C}">
                <a14:useLocalDpi xmlns:a14="http://schemas.microsoft.com/office/drawing/2010/main" val="0"/>
              </a:ext>
            </a:extLst>
          </a:blip>
          <a:srcRect l="15070" t="34817" r="9214" b="28634"/>
          <a:stretch/>
        </p:blipFill>
        <p:spPr bwMode="auto">
          <a:xfrm>
            <a:off x="530352" y="3147568"/>
            <a:ext cx="1360674" cy="437882"/>
          </a:xfrm>
          <a:prstGeom prst="rect">
            <a:avLst/>
          </a:prstGeom>
          <a:noFill/>
          <a:extLst>
            <a:ext uri="{909E8E84-426E-40DD-AFC4-6F175D3DCCD1}">
              <a14:hiddenFill xmlns:a14="http://schemas.microsoft.com/office/drawing/2010/main">
                <a:solidFill>
                  <a:srgbClr val="FFFFFF"/>
                </a:solidFill>
              </a14:hiddenFill>
            </a:ext>
          </a:extLst>
        </p:spPr>
      </p:pic>
      <p:sp>
        <p:nvSpPr>
          <p:cNvPr id="10" name="Speech Bubble: Rectangle with Corners Rounded 9"/>
          <p:cNvSpPr/>
          <p:nvPr/>
        </p:nvSpPr>
        <p:spPr>
          <a:xfrm>
            <a:off x="2220696" y="3162197"/>
            <a:ext cx="5324383" cy="408623"/>
          </a:xfrm>
          <a:prstGeom prst="wedgeRoundRectCallout">
            <a:avLst>
              <a:gd name="adj1" fmla="val -55986"/>
              <a:gd name="adj2" fmla="val -5939"/>
              <a:gd name="adj3" fmla="val 16667"/>
            </a:avLst>
          </a:prstGeom>
          <a:solidFill>
            <a:schemeClr val="accent3"/>
          </a:solidFill>
          <a:ln w="12700">
            <a:solidFill>
              <a:schemeClr val="accent3"/>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dirty="0">
                <a:ln w="10160">
                  <a:solidFill>
                    <a:schemeClr val="accent5"/>
                  </a:solidFill>
                  <a:prstDash val="solid"/>
                </a:ln>
                <a:solidFill>
                  <a:srgbClr val="FFFFFF"/>
                </a:solidFill>
                <a:effectLst>
                  <a:outerShdw blurRad="38100" dist="22860" dir="5400000" algn="tl" rotWithShape="0">
                    <a:srgbClr val="000000">
                      <a:alpha val="30000"/>
                    </a:srgbClr>
                  </a:outerShdw>
                </a:effectLst>
              </a:rPr>
              <a:t>Slavic magic and Vodka ?</a:t>
            </a:r>
          </a:p>
        </p:txBody>
      </p:sp>
      <p:pic>
        <p:nvPicPr>
          <p:cNvPr id="11" name="Picture 2" descr="No automatic alt text avail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9460" y="3585450"/>
            <a:ext cx="1036735" cy="1287783"/>
          </a:xfrm>
          <a:prstGeom prst="rect">
            <a:avLst/>
          </a:prstGeom>
          <a:noFill/>
          <a:extLst>
            <a:ext uri="{909E8E84-426E-40DD-AFC4-6F175D3DCCD1}">
              <a14:hiddenFill xmlns:a14="http://schemas.microsoft.com/office/drawing/2010/main">
                <a:solidFill>
                  <a:srgbClr val="FFFFFF"/>
                </a:solidFill>
              </a14:hiddenFill>
            </a:ext>
          </a:extLst>
        </p:spPr>
      </p:pic>
      <p:sp>
        <p:nvSpPr>
          <p:cNvPr id="12" name="Speech Bubble: Rectangle with Corners Rounded 11"/>
          <p:cNvSpPr/>
          <p:nvPr/>
        </p:nvSpPr>
        <p:spPr>
          <a:xfrm>
            <a:off x="104076" y="3812622"/>
            <a:ext cx="7533095" cy="715089"/>
          </a:xfrm>
          <a:prstGeom prst="wedgeRoundRectCallout">
            <a:avLst>
              <a:gd name="adj1" fmla="val 51862"/>
              <a:gd name="adj2" fmla="val 24661"/>
              <a:gd name="adj3" fmla="val 16667"/>
            </a:avLst>
          </a:prstGeom>
          <a:solidFill>
            <a:schemeClr val="tx2"/>
          </a:solidFill>
          <a:ln w="12700">
            <a:solidFill>
              <a:schemeClr val="tx2"/>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dirty="0">
                <a:ln w="10160">
                  <a:solidFill>
                    <a:schemeClr val="accent5"/>
                  </a:solidFill>
                  <a:prstDash val="solid"/>
                </a:ln>
                <a:solidFill>
                  <a:srgbClr val="FFFFFF"/>
                </a:solidFill>
                <a:effectLst>
                  <a:outerShdw blurRad="38100" dist="22860" dir="5400000" algn="tl" rotWithShape="0">
                    <a:srgbClr val="000000">
                      <a:alpha val="30000"/>
                    </a:srgbClr>
                  </a:outerShdw>
                </a:effectLst>
              </a:rPr>
              <a:t>No, we can use </a:t>
            </a:r>
            <a:r>
              <a:rPr lang="en-US" i="1" u="sng" dirty="0">
                <a:ln w="10160">
                  <a:solidFill>
                    <a:schemeClr val="accent5"/>
                  </a:solidFill>
                  <a:prstDash val="solid"/>
                </a:ln>
                <a:solidFill>
                  <a:srgbClr val="FFFFFF"/>
                </a:solidFill>
                <a:effectLst>
                  <a:outerShdw blurRad="38100" dist="22860" dir="5400000" algn="tl" rotWithShape="0">
                    <a:srgbClr val="000000">
                      <a:alpha val="30000"/>
                    </a:srgbClr>
                  </a:outerShdw>
                </a:effectLst>
              </a:rPr>
              <a:t>Mathematics (Slavic magic)</a:t>
            </a:r>
            <a:r>
              <a:rPr lang="en-US" dirty="0">
                <a:ln w="10160">
                  <a:solidFill>
                    <a:schemeClr val="accent5"/>
                  </a:solidFill>
                  <a:prstDash val="solid"/>
                </a:ln>
                <a:solidFill>
                  <a:srgbClr val="FFFFFF"/>
                </a:solidFill>
                <a:effectLst>
                  <a:outerShdw blurRad="38100" dist="22860" dir="5400000" algn="tl" rotWithShape="0">
                    <a:srgbClr val="000000">
                      <a:alpha val="30000"/>
                    </a:srgbClr>
                  </a:outerShdw>
                </a:effectLst>
              </a:rPr>
              <a:t> and </a:t>
            </a:r>
            <a:r>
              <a:rPr lang="en-US" i="1" u="sng" dirty="0">
                <a:ln w="10160">
                  <a:solidFill>
                    <a:schemeClr val="accent5"/>
                  </a:solidFill>
                  <a:prstDash val="solid"/>
                </a:ln>
                <a:solidFill>
                  <a:srgbClr val="FFFFFF"/>
                </a:solidFill>
                <a:effectLst>
                  <a:outerShdw blurRad="38100" dist="22860" dir="5400000" algn="tl" rotWithShape="0">
                    <a:srgbClr val="000000">
                      <a:alpha val="30000"/>
                    </a:srgbClr>
                  </a:outerShdw>
                </a:effectLst>
              </a:rPr>
              <a:t>my implementation skills (Coffee)</a:t>
            </a:r>
            <a:r>
              <a:rPr lang="en-US" dirty="0">
                <a:ln w="10160">
                  <a:solidFill>
                    <a:schemeClr val="accent5"/>
                  </a:solidFill>
                  <a:prstDash val="solid"/>
                </a:ln>
                <a:solidFill>
                  <a:srgbClr val="FFFFFF"/>
                </a:solidFill>
                <a:effectLst>
                  <a:outerShdw blurRad="38100" dist="22860" dir="5400000" algn="tl" rotWithShape="0">
                    <a:srgbClr val="000000">
                      <a:alpha val="30000"/>
                    </a:srgbClr>
                  </a:outerShdw>
                </a:effectLst>
              </a:rPr>
              <a:t> to make you safe</a:t>
            </a:r>
          </a:p>
        </p:txBody>
      </p:sp>
      <p:pic>
        <p:nvPicPr>
          <p:cNvPr id="13" name="Picture 4" descr="Výsledok vyhľadávania obrázkov pre dopyt x8 fixed wing drone"/>
          <p:cNvPicPr>
            <a:picLocks noChangeAspect="1" noChangeArrowheads="1"/>
          </p:cNvPicPr>
          <p:nvPr/>
        </p:nvPicPr>
        <p:blipFill rotWithShape="1">
          <a:blip r:embed="rId3">
            <a:extLst>
              <a:ext uri="{28A0092B-C50C-407E-A947-70E740481C1C}">
                <a14:useLocalDpi xmlns:a14="http://schemas.microsoft.com/office/drawing/2010/main" val="0"/>
              </a:ext>
            </a:extLst>
          </a:blip>
          <a:srcRect l="15070" t="34817" r="9214" b="28634"/>
          <a:stretch/>
        </p:blipFill>
        <p:spPr bwMode="auto">
          <a:xfrm>
            <a:off x="530352" y="4769513"/>
            <a:ext cx="1360674" cy="437882"/>
          </a:xfrm>
          <a:prstGeom prst="rect">
            <a:avLst/>
          </a:prstGeom>
          <a:noFill/>
          <a:extLst>
            <a:ext uri="{909E8E84-426E-40DD-AFC4-6F175D3DCCD1}">
              <a14:hiddenFill xmlns:a14="http://schemas.microsoft.com/office/drawing/2010/main">
                <a:solidFill>
                  <a:srgbClr val="FFFFFF"/>
                </a:solidFill>
              </a14:hiddenFill>
            </a:ext>
          </a:extLst>
        </p:spPr>
      </p:pic>
      <p:sp>
        <p:nvSpPr>
          <p:cNvPr id="14" name="Speech Bubble: Rectangle with Corners Rounded 13"/>
          <p:cNvSpPr/>
          <p:nvPr/>
        </p:nvSpPr>
        <p:spPr>
          <a:xfrm>
            <a:off x="2220695" y="4852202"/>
            <a:ext cx="5324383" cy="408623"/>
          </a:xfrm>
          <a:prstGeom prst="wedgeRoundRectCallout">
            <a:avLst>
              <a:gd name="adj1" fmla="val -55986"/>
              <a:gd name="adj2" fmla="val -5939"/>
              <a:gd name="adj3" fmla="val 16667"/>
            </a:avLst>
          </a:prstGeom>
          <a:solidFill>
            <a:schemeClr val="accent3"/>
          </a:solidFill>
          <a:ln w="12700">
            <a:solidFill>
              <a:schemeClr val="accent3"/>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dirty="0">
                <a:ln w="10160">
                  <a:solidFill>
                    <a:schemeClr val="accent5"/>
                  </a:solidFill>
                  <a:prstDash val="solid"/>
                </a:ln>
                <a:solidFill>
                  <a:srgbClr val="FFFFFF"/>
                </a:solidFill>
                <a:effectLst>
                  <a:outerShdw blurRad="38100" dist="22860" dir="5400000" algn="tl" rotWithShape="0">
                    <a:srgbClr val="000000">
                      <a:alpha val="30000"/>
                    </a:srgbClr>
                  </a:outerShdw>
                </a:effectLst>
              </a:rPr>
              <a:t>Like what ?</a:t>
            </a:r>
          </a:p>
        </p:txBody>
      </p:sp>
      <p:pic>
        <p:nvPicPr>
          <p:cNvPr id="15" name="Picture 2" descr="No automatic alt text avail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9459" y="5260825"/>
            <a:ext cx="1036735" cy="1287783"/>
          </a:xfrm>
          <a:prstGeom prst="rect">
            <a:avLst/>
          </a:prstGeom>
          <a:noFill/>
          <a:extLst>
            <a:ext uri="{909E8E84-426E-40DD-AFC4-6F175D3DCCD1}">
              <a14:hiddenFill xmlns:a14="http://schemas.microsoft.com/office/drawing/2010/main">
                <a:solidFill>
                  <a:srgbClr val="FFFFFF"/>
                </a:solidFill>
              </a14:hiddenFill>
            </a:ext>
          </a:extLst>
        </p:spPr>
      </p:pic>
      <p:sp>
        <p:nvSpPr>
          <p:cNvPr id="16" name="Speech Bubble: Rectangle with Corners Rounded 15"/>
          <p:cNvSpPr/>
          <p:nvPr/>
        </p:nvSpPr>
        <p:spPr>
          <a:xfrm>
            <a:off x="104076" y="5378653"/>
            <a:ext cx="7533095" cy="1021556"/>
          </a:xfrm>
          <a:prstGeom prst="wedgeRoundRectCallout">
            <a:avLst>
              <a:gd name="adj1" fmla="val 51862"/>
              <a:gd name="adj2" fmla="val 24661"/>
              <a:gd name="adj3" fmla="val 16667"/>
            </a:avLst>
          </a:prstGeom>
          <a:solidFill>
            <a:schemeClr val="tx2"/>
          </a:solidFill>
          <a:ln w="12700">
            <a:solidFill>
              <a:schemeClr val="tx2"/>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dirty="0">
                <a:ln w="10160">
                  <a:solidFill>
                    <a:schemeClr val="accent5"/>
                  </a:solidFill>
                  <a:prstDash val="solid"/>
                </a:ln>
                <a:solidFill>
                  <a:srgbClr val="FFFFFF"/>
                </a:solidFill>
                <a:effectLst>
                  <a:outerShdw blurRad="38100" dist="22860" dir="5400000" algn="tl" rotWithShape="0">
                    <a:srgbClr val="000000">
                      <a:alpha val="30000"/>
                    </a:srgbClr>
                  </a:outerShdw>
                </a:effectLst>
              </a:rPr>
              <a:t>Some kind of </a:t>
            </a:r>
            <a:r>
              <a:rPr lang="en-US" i="1" u="sng" dirty="0">
                <a:ln w="10160">
                  <a:solidFill>
                    <a:schemeClr val="accent5"/>
                  </a:solidFill>
                  <a:prstDash val="solid"/>
                </a:ln>
                <a:solidFill>
                  <a:srgbClr val="FFFFFF"/>
                </a:solidFill>
                <a:effectLst>
                  <a:outerShdw blurRad="38100" dist="22860" dir="5400000" algn="tl" rotWithShape="0">
                    <a:srgbClr val="000000">
                      <a:alpha val="30000"/>
                    </a:srgbClr>
                  </a:outerShdw>
                </a:effectLst>
              </a:rPr>
              <a:t>elaborate Framework</a:t>
            </a:r>
            <a:r>
              <a:rPr lang="en-US" dirty="0">
                <a:ln w="10160">
                  <a:solidFill>
                    <a:schemeClr val="accent5"/>
                  </a:solidFill>
                  <a:prstDash val="solid"/>
                </a:ln>
                <a:solidFill>
                  <a:srgbClr val="FFFFFF"/>
                </a:solidFill>
                <a:effectLst>
                  <a:outerShdw blurRad="38100" dist="22860" dir="5400000" algn="tl" rotWithShape="0">
                    <a:srgbClr val="000000">
                      <a:alpha val="30000"/>
                    </a:srgbClr>
                  </a:outerShdw>
                </a:effectLst>
              </a:rPr>
              <a:t> covering:</a:t>
            </a:r>
          </a:p>
          <a:p>
            <a:pPr algn="ctr"/>
            <a:r>
              <a:rPr lang="en-US" dirty="0">
                <a:ln w="10160">
                  <a:solidFill>
                    <a:schemeClr val="accent5"/>
                  </a:solidFill>
                  <a:prstDash val="solid"/>
                </a:ln>
                <a:solidFill>
                  <a:srgbClr val="FFFFFF"/>
                </a:solidFill>
                <a:effectLst>
                  <a:outerShdw blurRad="38100" dist="22860" dir="5400000" algn="tl" rotWithShape="0">
                    <a:srgbClr val="000000">
                      <a:alpha val="30000"/>
                    </a:srgbClr>
                  </a:outerShdw>
                </a:effectLst>
              </a:rPr>
              <a:t>[1] Path planning, [2] Evolving world, [3] Adversarial, [4] Data fusion, </a:t>
            </a:r>
          </a:p>
          <a:p>
            <a:pPr algn="ctr"/>
            <a:r>
              <a:rPr lang="en-US" dirty="0">
                <a:ln w="10160">
                  <a:solidFill>
                    <a:schemeClr val="accent5"/>
                  </a:solidFill>
                  <a:prstDash val="solid"/>
                </a:ln>
                <a:solidFill>
                  <a:srgbClr val="FFFFFF"/>
                </a:solidFill>
                <a:effectLst>
                  <a:outerShdw blurRad="38100" dist="22860" dir="5400000" algn="tl" rotWithShape="0">
                    <a:srgbClr val="000000">
                      <a:alpha val="30000"/>
                    </a:srgbClr>
                  </a:outerShdw>
                </a:effectLst>
              </a:rPr>
              <a:t>[5] Static restrictions, [6] Weather, [7] Rules</a:t>
            </a:r>
          </a:p>
        </p:txBody>
      </p:sp>
    </p:spTree>
    <p:extLst>
      <p:ext uri="{BB962C8B-B14F-4D97-AF65-F5344CB8AC3E}">
        <p14:creationId xmlns:p14="http://schemas.microsoft.com/office/powerpoint/2010/main" val="26646317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Obstacle Avoidance Framework</a:t>
            </a:r>
          </a:p>
        </p:txBody>
      </p:sp>
      <p:sp>
        <p:nvSpPr>
          <p:cNvPr id="4" name="Slide Number Placeholder 3"/>
          <p:cNvSpPr>
            <a:spLocks noGrp="1"/>
          </p:cNvSpPr>
          <p:nvPr>
            <p:ph type="sldNum" sz="quarter" idx="13"/>
          </p:nvPr>
        </p:nvSpPr>
        <p:spPr/>
        <p:txBody>
          <a:bodyPr/>
          <a:lstStyle/>
          <a:p>
            <a:pPr>
              <a:defRPr/>
            </a:pPr>
            <a:fld id="{49F53ADA-54B7-4D62-BC4B-6B91A22A65F9}" type="slidenum">
              <a:rPr lang="en-US" smtClean="0"/>
              <a:pPr>
                <a:defRPr/>
              </a:pPr>
              <a:t>21</a:t>
            </a:fld>
            <a:endParaRPr lang="en-US" dirty="0"/>
          </a:p>
        </p:txBody>
      </p:sp>
      <p:pic>
        <p:nvPicPr>
          <p:cNvPr id="8" name="Picture 6" descr="https://upload.wikimedia.org/wikipedia/commons/8/8f/Fukushima_I_nuclear_powerplant_nuclear_%28leak_case_of_high-level_radiation_water%2C_trenches_and_tunnels%29.PNG"/>
          <p:cNvPicPr>
            <a:picLocks noChangeAspect="1" noChangeArrowheads="1"/>
          </p:cNvPicPr>
          <p:nvPr/>
        </p:nvPicPr>
        <p:blipFill rotWithShape="1">
          <a:blip r:embed="rId2">
            <a:extLst>
              <a:ext uri="{28A0092B-C50C-407E-A947-70E740481C1C}">
                <a14:useLocalDpi xmlns:a14="http://schemas.microsoft.com/office/drawing/2010/main" val="0"/>
              </a:ext>
            </a:extLst>
          </a:blip>
          <a:srcRect r="41737"/>
          <a:stretch/>
        </p:blipFill>
        <p:spPr bwMode="auto">
          <a:xfrm>
            <a:off x="234709" y="1193483"/>
            <a:ext cx="8641982" cy="5109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289407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Vehicle control</a:t>
            </a:r>
          </a:p>
        </p:txBody>
      </p:sp>
      <p:sp>
        <p:nvSpPr>
          <p:cNvPr id="5" name="Rounded Rectangle 4"/>
          <p:cNvSpPr/>
          <p:nvPr/>
        </p:nvSpPr>
        <p:spPr>
          <a:xfrm>
            <a:off x="3609746" y="3667386"/>
            <a:ext cx="1812022" cy="914400"/>
          </a:xfrm>
          <a:prstGeom prst="roundRect">
            <a:avLst/>
          </a:prstGeom>
          <a:solidFill>
            <a:schemeClr val="bg1">
              <a:lumMod val="85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Avoidance grid</a:t>
            </a:r>
          </a:p>
        </p:txBody>
      </p:sp>
      <p:sp>
        <p:nvSpPr>
          <p:cNvPr id="6" name="Rounded Rectangle 5"/>
          <p:cNvSpPr/>
          <p:nvPr/>
        </p:nvSpPr>
        <p:spPr>
          <a:xfrm>
            <a:off x="3609746" y="2458672"/>
            <a:ext cx="1812022" cy="914400"/>
          </a:xfrm>
          <a:prstGeom prst="roundRect">
            <a:avLst/>
          </a:prstGeom>
          <a:solidFill>
            <a:schemeClr val="bg1">
              <a:lumMod val="85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Data fusion</a:t>
            </a:r>
          </a:p>
        </p:txBody>
      </p:sp>
      <p:sp>
        <p:nvSpPr>
          <p:cNvPr id="7" name="Rounded Rectangle 6"/>
          <p:cNvSpPr/>
          <p:nvPr/>
        </p:nvSpPr>
        <p:spPr>
          <a:xfrm>
            <a:off x="3609746" y="4885886"/>
            <a:ext cx="1812022" cy="914400"/>
          </a:xfrm>
          <a:prstGeom prst="roundRect">
            <a:avLst/>
          </a:prstGeom>
          <a:solidFill>
            <a:schemeClr val="accent4">
              <a:lumMod val="8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Movement Automaton</a:t>
            </a:r>
          </a:p>
        </p:txBody>
      </p:sp>
      <p:sp>
        <p:nvSpPr>
          <p:cNvPr id="8" name="Rounded Rectangle 7"/>
          <p:cNvSpPr/>
          <p:nvPr/>
        </p:nvSpPr>
        <p:spPr>
          <a:xfrm>
            <a:off x="6704915" y="948981"/>
            <a:ext cx="1812022" cy="914400"/>
          </a:xfrm>
          <a:prstGeom prst="roundRect">
            <a:avLst/>
          </a:prstGeom>
          <a:solidFill>
            <a:schemeClr val="bg1">
              <a:lumMod val="85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LiDAR</a:t>
            </a:r>
          </a:p>
        </p:txBody>
      </p:sp>
      <p:sp>
        <p:nvSpPr>
          <p:cNvPr id="9" name="Rounded Rectangle 8"/>
          <p:cNvSpPr/>
          <p:nvPr/>
        </p:nvSpPr>
        <p:spPr>
          <a:xfrm>
            <a:off x="3609746" y="907318"/>
            <a:ext cx="1812022" cy="914400"/>
          </a:xfrm>
          <a:prstGeom prst="roundRect">
            <a:avLst/>
          </a:prstGeom>
          <a:solidFill>
            <a:schemeClr val="bg1">
              <a:lumMod val="85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Obstacle Map</a:t>
            </a:r>
          </a:p>
        </p:txBody>
      </p:sp>
      <p:sp>
        <p:nvSpPr>
          <p:cNvPr id="10" name="Rounded Rectangle 9"/>
          <p:cNvSpPr/>
          <p:nvPr/>
        </p:nvSpPr>
        <p:spPr>
          <a:xfrm>
            <a:off x="514578" y="948981"/>
            <a:ext cx="1812022" cy="914400"/>
          </a:xfrm>
          <a:prstGeom prst="roundRect">
            <a:avLst/>
          </a:prstGeom>
          <a:solidFill>
            <a:schemeClr val="bg1">
              <a:lumMod val="85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ADS-B</a:t>
            </a:r>
          </a:p>
        </p:txBody>
      </p:sp>
      <p:sp>
        <p:nvSpPr>
          <p:cNvPr id="11" name="Rounded Rectangle 10"/>
          <p:cNvSpPr/>
          <p:nvPr/>
        </p:nvSpPr>
        <p:spPr>
          <a:xfrm>
            <a:off x="6704915" y="2458672"/>
            <a:ext cx="1812022" cy="914400"/>
          </a:xfrm>
          <a:prstGeom prst="roundRect">
            <a:avLst/>
          </a:prstGeom>
          <a:solidFill>
            <a:schemeClr val="bg1">
              <a:lumMod val="85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Mission Plan</a:t>
            </a:r>
          </a:p>
        </p:txBody>
      </p:sp>
      <p:sp>
        <p:nvSpPr>
          <p:cNvPr id="12" name="Rounded Rectangle 11"/>
          <p:cNvSpPr/>
          <p:nvPr/>
        </p:nvSpPr>
        <p:spPr>
          <a:xfrm>
            <a:off x="514578" y="2408709"/>
            <a:ext cx="1812022" cy="914400"/>
          </a:xfrm>
          <a:prstGeom prst="roundRect">
            <a:avLst/>
          </a:prstGeom>
          <a:solidFill>
            <a:schemeClr val="bg1">
              <a:lumMod val="85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Rule Engine</a:t>
            </a:r>
          </a:p>
        </p:txBody>
      </p:sp>
      <p:sp>
        <p:nvSpPr>
          <p:cNvPr id="13" name="Rounded Rectangle 12"/>
          <p:cNvSpPr/>
          <p:nvPr/>
        </p:nvSpPr>
        <p:spPr>
          <a:xfrm>
            <a:off x="514578" y="4885886"/>
            <a:ext cx="1812022" cy="914400"/>
          </a:xfrm>
          <a:prstGeom prst="roundRect">
            <a:avLst/>
          </a:prstGeom>
          <a:solidFill>
            <a:srgbClr val="00B050"/>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Vehicle control</a:t>
            </a:r>
          </a:p>
        </p:txBody>
      </p:sp>
      <p:sp>
        <p:nvSpPr>
          <p:cNvPr id="14" name="Rounded Rectangle 13"/>
          <p:cNvSpPr/>
          <p:nvPr/>
        </p:nvSpPr>
        <p:spPr>
          <a:xfrm>
            <a:off x="6704915" y="4885886"/>
            <a:ext cx="1812022" cy="914400"/>
          </a:xfrm>
          <a:prstGeom prst="roundRect">
            <a:avLst/>
          </a:prstGeom>
          <a:solidFill>
            <a:schemeClr val="bg1">
              <a:lumMod val="85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Reach set estimation</a:t>
            </a:r>
          </a:p>
        </p:txBody>
      </p:sp>
      <p:cxnSp>
        <p:nvCxnSpPr>
          <p:cNvPr id="16" name="Elbow Connector 15"/>
          <p:cNvCxnSpPr>
            <a:stCxn id="10" idx="2"/>
            <a:endCxn id="6" idx="0"/>
          </p:cNvCxnSpPr>
          <p:nvPr/>
        </p:nvCxnSpPr>
        <p:spPr>
          <a:xfrm rot="16200000" flipH="1">
            <a:off x="2670528" y="613442"/>
            <a:ext cx="595291" cy="3095168"/>
          </a:xfrm>
          <a:prstGeom prst="bentConnector3">
            <a:avLst/>
          </a:prstGeom>
          <a:ln w="12700" cmpd="sng">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8" idx="2"/>
            <a:endCxn id="6" idx="0"/>
          </p:cNvCxnSpPr>
          <p:nvPr/>
        </p:nvCxnSpPr>
        <p:spPr>
          <a:xfrm rot="5400000">
            <a:off x="5765697" y="613442"/>
            <a:ext cx="595291" cy="3095169"/>
          </a:xfrm>
          <a:prstGeom prst="bentConnector3">
            <a:avLst/>
          </a:prstGeom>
          <a:ln w="12700" cmpd="sng">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9" idx="2"/>
            <a:endCxn id="6" idx="0"/>
          </p:cNvCxnSpPr>
          <p:nvPr/>
        </p:nvCxnSpPr>
        <p:spPr>
          <a:xfrm>
            <a:off x="4515757" y="1821718"/>
            <a:ext cx="0" cy="636954"/>
          </a:xfrm>
          <a:prstGeom prst="straightConnector1">
            <a:avLst/>
          </a:prstGeom>
          <a:ln w="12700" cmpd="sng">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12" idx="2"/>
            <a:endCxn id="5" idx="1"/>
          </p:cNvCxnSpPr>
          <p:nvPr/>
        </p:nvCxnSpPr>
        <p:spPr>
          <a:xfrm rot="16200000" flipH="1">
            <a:off x="2114429" y="2629268"/>
            <a:ext cx="801477" cy="2189157"/>
          </a:xfrm>
          <a:prstGeom prst="bentConnector2">
            <a:avLst/>
          </a:prstGeom>
          <a:ln w="12700" cmpd="sng">
            <a:solidFill>
              <a:schemeClr val="bg1">
                <a:lumMod val="50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6" idx="2"/>
            <a:endCxn id="5" idx="0"/>
          </p:cNvCxnSpPr>
          <p:nvPr/>
        </p:nvCxnSpPr>
        <p:spPr>
          <a:xfrm>
            <a:off x="4515757" y="3373072"/>
            <a:ext cx="0" cy="294314"/>
          </a:xfrm>
          <a:prstGeom prst="straightConnector1">
            <a:avLst/>
          </a:prstGeom>
          <a:ln w="12700" cmpd="sng">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1" idx="2"/>
            <a:endCxn id="5" idx="3"/>
          </p:cNvCxnSpPr>
          <p:nvPr/>
        </p:nvCxnSpPr>
        <p:spPr>
          <a:xfrm rot="5400000">
            <a:off x="6140590" y="2654250"/>
            <a:ext cx="751514" cy="2189158"/>
          </a:xfrm>
          <a:prstGeom prst="bentConnector2">
            <a:avLst/>
          </a:prstGeom>
          <a:ln w="12700" cmpd="sng">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Elbow Connector 31"/>
          <p:cNvCxnSpPr>
            <a:stCxn id="14" idx="0"/>
            <a:endCxn id="5" idx="3"/>
          </p:cNvCxnSpPr>
          <p:nvPr/>
        </p:nvCxnSpPr>
        <p:spPr>
          <a:xfrm rot="16200000" flipV="1">
            <a:off x="6135697" y="3410657"/>
            <a:ext cx="761300" cy="2189158"/>
          </a:xfrm>
          <a:prstGeom prst="bentConnector2">
            <a:avLst/>
          </a:prstGeom>
          <a:ln w="12700" cmpd="sng">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7" idx="3"/>
            <a:endCxn id="14" idx="1"/>
          </p:cNvCxnSpPr>
          <p:nvPr/>
        </p:nvCxnSpPr>
        <p:spPr>
          <a:xfrm>
            <a:off x="5421768" y="5343086"/>
            <a:ext cx="1283147" cy="0"/>
          </a:xfrm>
          <a:prstGeom prst="straightConnector1">
            <a:avLst/>
          </a:prstGeom>
          <a:ln w="12700" cmpd="sng">
            <a:solidFill>
              <a:schemeClr val="bg1">
                <a:lumMod val="50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5" idx="2"/>
            <a:endCxn id="7" idx="0"/>
          </p:cNvCxnSpPr>
          <p:nvPr/>
        </p:nvCxnSpPr>
        <p:spPr>
          <a:xfrm>
            <a:off x="4515757" y="4581786"/>
            <a:ext cx="0" cy="304100"/>
          </a:xfrm>
          <a:prstGeom prst="straightConnector1">
            <a:avLst/>
          </a:prstGeom>
          <a:ln w="12700" cmpd="sng">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13" idx="3"/>
            <a:endCxn id="7" idx="1"/>
          </p:cNvCxnSpPr>
          <p:nvPr/>
        </p:nvCxnSpPr>
        <p:spPr>
          <a:xfrm>
            <a:off x="2326600" y="5343086"/>
            <a:ext cx="1283146" cy="0"/>
          </a:xfrm>
          <a:prstGeom prst="straightConnector1">
            <a:avLst/>
          </a:prstGeom>
          <a:ln w="12700" cmpd="sng">
            <a:solidFill>
              <a:schemeClr val="bg1">
                <a:lumMod val="50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5" name="Rectangular Callout 24"/>
          <p:cNvSpPr/>
          <p:nvPr/>
        </p:nvSpPr>
        <p:spPr>
          <a:xfrm>
            <a:off x="514578" y="3155461"/>
            <a:ext cx="4661429" cy="1618572"/>
          </a:xfrm>
          <a:prstGeom prst="wedgeRectCallout">
            <a:avLst>
              <a:gd name="adj1" fmla="val -30053"/>
              <a:gd name="adj2" fmla="val 55340"/>
            </a:avLst>
          </a:prstGeom>
          <a:ln/>
        </p:spPr>
        <p:style>
          <a:lnRef idx="0">
            <a:schemeClr val="accent3"/>
          </a:lnRef>
          <a:fillRef idx="3">
            <a:schemeClr val="accent3"/>
          </a:fillRef>
          <a:effectRef idx="3">
            <a:schemeClr val="accent3"/>
          </a:effectRef>
          <a:fontRef idx="minor">
            <a:schemeClr val="lt1"/>
          </a:fontRef>
        </p:style>
        <p:txBody>
          <a:bodyPr rtlCol="0" anchor="t"/>
          <a:lstStyle/>
          <a:p>
            <a:endParaRPr lang="en-US" dirty="0"/>
          </a:p>
        </p:txBody>
      </p:sp>
      <p:pic>
        <p:nvPicPr>
          <p:cNvPr id="3" name="Picture 2"/>
          <p:cNvPicPr>
            <a:picLocks noChangeAspect="1"/>
          </p:cNvPicPr>
          <p:nvPr/>
        </p:nvPicPr>
        <p:blipFill>
          <a:blip r:embed="rId3"/>
          <a:stretch>
            <a:fillRect/>
          </a:stretch>
        </p:blipFill>
        <p:spPr>
          <a:xfrm>
            <a:off x="570498" y="3252718"/>
            <a:ext cx="4478357" cy="1393579"/>
          </a:xfrm>
          <a:prstGeom prst="rect">
            <a:avLst/>
          </a:prstGeom>
        </p:spPr>
      </p:pic>
      <p:sp>
        <p:nvSpPr>
          <p:cNvPr id="29" name="Slide Number Placeholder 3"/>
          <p:cNvSpPr>
            <a:spLocks noGrp="1"/>
          </p:cNvSpPr>
          <p:nvPr>
            <p:ph type="sldNum" sz="quarter" idx="13"/>
          </p:nvPr>
        </p:nvSpPr>
        <p:spPr>
          <a:xfrm>
            <a:off x="8637588" y="2"/>
            <a:ext cx="506413" cy="504825"/>
          </a:xfrm>
        </p:spPr>
        <p:txBody>
          <a:bodyPr/>
          <a:lstStyle/>
          <a:p>
            <a:pPr>
              <a:defRPr/>
            </a:pPr>
            <a:fld id="{49F53ADA-54B7-4D62-BC4B-6B91A22A65F9}" type="slidenum">
              <a:rPr lang="en-US" smtClean="0"/>
              <a:pPr>
                <a:defRPr/>
              </a:pPr>
              <a:t>22</a:t>
            </a:fld>
            <a:endParaRPr lang="en-US" dirty="0"/>
          </a:p>
        </p:txBody>
      </p:sp>
    </p:spTree>
    <p:extLst>
      <p:ext uri="{BB962C8B-B14F-4D97-AF65-F5344CB8AC3E}">
        <p14:creationId xmlns:p14="http://schemas.microsoft.com/office/powerpoint/2010/main" val="3800920386"/>
      </p:ext>
    </p:extLst>
  </p:cSld>
  <p:clrMapOvr>
    <a:masterClrMapping/>
  </p:clrMapOvr>
  <mc:AlternateContent xmlns:mc="http://schemas.openxmlformats.org/markup-compatibility/2006" xmlns:p14="http://schemas.microsoft.com/office/powerpoint/2010/main">
    <mc:Choice Requires="p14">
      <p:transition spd="slow" p14:dur="5000" advClick="0" advTm="5000"/>
    </mc:Choice>
    <mc:Fallback xmlns="">
      <p:transition spd="slow" advClick="0" advTm="5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Vehicle control</a:t>
            </a:r>
          </a:p>
        </p:txBody>
      </p:sp>
      <p:sp>
        <p:nvSpPr>
          <p:cNvPr id="3" name="Content Placeholder 2"/>
          <p:cNvSpPr>
            <a:spLocks noGrp="1"/>
          </p:cNvSpPr>
          <p:nvPr>
            <p:ph sz="quarter" idx="12"/>
          </p:nvPr>
        </p:nvSpPr>
        <p:spPr/>
        <p:txBody>
          <a:bodyPr/>
          <a:lstStyle/>
          <a:p>
            <a:pPr marL="0" indent="0">
              <a:buNone/>
            </a:pPr>
            <a:r>
              <a:rPr lang="en-US" sz="2200" dirty="0"/>
              <a:t>You have some nice vehicle model:</a:t>
            </a:r>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endParaRPr lang="en-US" sz="2200" dirty="0"/>
          </a:p>
          <a:p>
            <a:pPr marL="0" indent="0">
              <a:buNone/>
            </a:pPr>
            <a:r>
              <a:rPr lang="en-US" sz="2200" dirty="0"/>
              <a:t>Then check following conditions:</a:t>
            </a:r>
          </a:p>
          <a:p>
            <a:r>
              <a:rPr lang="en-US" sz="2200" dirty="0"/>
              <a:t>Observability of the system						(Mandatory)</a:t>
            </a:r>
          </a:p>
          <a:p>
            <a:r>
              <a:rPr lang="en-US" sz="2200" dirty="0"/>
              <a:t>Controllability of the system						(Mandatory)</a:t>
            </a:r>
          </a:p>
          <a:p>
            <a:r>
              <a:rPr lang="en-US" sz="2200" dirty="0"/>
              <a:t>Trajectory tracking control implementation 		(Optional)</a:t>
            </a:r>
          </a:p>
          <a:p>
            <a:endParaRPr lang="en-US" sz="2200" dirty="0"/>
          </a:p>
          <a:p>
            <a:pPr marL="0" indent="0">
              <a:buNone/>
            </a:pPr>
            <a:r>
              <a:rPr lang="en-US" sz="2200" dirty="0"/>
              <a:t>Then you are ready to </a:t>
            </a:r>
            <a:r>
              <a:rPr lang="en-US" sz="2200" i="1" u="sng" dirty="0"/>
              <a:t>construct movement automaton </a:t>
            </a:r>
          </a:p>
        </p:txBody>
      </p:sp>
      <p:sp>
        <p:nvSpPr>
          <p:cNvPr id="4" name="Slide Number Placeholder 3"/>
          <p:cNvSpPr>
            <a:spLocks noGrp="1"/>
          </p:cNvSpPr>
          <p:nvPr>
            <p:ph type="sldNum" sz="quarter" idx="13"/>
          </p:nvPr>
        </p:nvSpPr>
        <p:spPr/>
        <p:txBody>
          <a:bodyPr/>
          <a:lstStyle/>
          <a:p>
            <a:pPr>
              <a:defRPr/>
            </a:pPr>
            <a:fld id="{49F53ADA-54B7-4D62-BC4B-6B91A22A65F9}" type="slidenum">
              <a:rPr lang="en-US" smtClean="0"/>
              <a:pPr>
                <a:defRPr/>
              </a:pPr>
              <a:t>23</a:t>
            </a:fld>
            <a:endParaRPr lang="en-US" dirty="0"/>
          </a:p>
        </p:txBody>
      </p:sp>
      <p:pic>
        <p:nvPicPr>
          <p:cNvPr id="5" name="Picture 4"/>
          <p:cNvPicPr>
            <a:picLocks noChangeAspect="1"/>
          </p:cNvPicPr>
          <p:nvPr/>
        </p:nvPicPr>
        <p:blipFill>
          <a:blip r:embed="rId2"/>
          <a:stretch>
            <a:fillRect/>
          </a:stretch>
        </p:blipFill>
        <p:spPr>
          <a:xfrm>
            <a:off x="530352" y="1596108"/>
            <a:ext cx="8107236" cy="1659332"/>
          </a:xfrm>
          <a:prstGeom prst="rect">
            <a:avLst/>
          </a:prstGeom>
        </p:spPr>
      </p:pic>
    </p:spTree>
    <p:extLst>
      <p:ext uri="{BB962C8B-B14F-4D97-AF65-F5344CB8AC3E}">
        <p14:creationId xmlns:p14="http://schemas.microsoft.com/office/powerpoint/2010/main" val="19536482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Movement Automaton </a:t>
            </a:r>
          </a:p>
        </p:txBody>
      </p:sp>
      <p:sp>
        <p:nvSpPr>
          <p:cNvPr id="5" name="Rounded Rectangle 4"/>
          <p:cNvSpPr/>
          <p:nvPr/>
        </p:nvSpPr>
        <p:spPr>
          <a:xfrm>
            <a:off x="3609746" y="3667386"/>
            <a:ext cx="1812022" cy="914400"/>
          </a:xfrm>
          <a:prstGeom prst="roundRect">
            <a:avLst/>
          </a:prstGeom>
          <a:solidFill>
            <a:schemeClr val="bg1">
              <a:lumMod val="85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Avoidance grid</a:t>
            </a:r>
          </a:p>
        </p:txBody>
      </p:sp>
      <p:sp>
        <p:nvSpPr>
          <p:cNvPr id="6" name="Rounded Rectangle 5"/>
          <p:cNvSpPr/>
          <p:nvPr/>
        </p:nvSpPr>
        <p:spPr>
          <a:xfrm>
            <a:off x="3609746" y="2458672"/>
            <a:ext cx="1812022" cy="914400"/>
          </a:xfrm>
          <a:prstGeom prst="roundRect">
            <a:avLst/>
          </a:prstGeom>
          <a:solidFill>
            <a:schemeClr val="bg1">
              <a:lumMod val="85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Data fusion</a:t>
            </a:r>
          </a:p>
        </p:txBody>
      </p:sp>
      <p:sp>
        <p:nvSpPr>
          <p:cNvPr id="7" name="Rounded Rectangle 6"/>
          <p:cNvSpPr/>
          <p:nvPr/>
        </p:nvSpPr>
        <p:spPr>
          <a:xfrm>
            <a:off x="3609746" y="4885886"/>
            <a:ext cx="1812022" cy="914400"/>
          </a:xfrm>
          <a:prstGeom prst="roundRect">
            <a:avLst/>
          </a:prstGeom>
          <a:solidFill>
            <a:srgbClr val="00B050"/>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Movement Automaton</a:t>
            </a:r>
          </a:p>
        </p:txBody>
      </p:sp>
      <p:sp>
        <p:nvSpPr>
          <p:cNvPr id="8" name="Rounded Rectangle 7"/>
          <p:cNvSpPr/>
          <p:nvPr/>
        </p:nvSpPr>
        <p:spPr>
          <a:xfrm>
            <a:off x="6704915" y="948981"/>
            <a:ext cx="1812022" cy="914400"/>
          </a:xfrm>
          <a:prstGeom prst="roundRect">
            <a:avLst/>
          </a:prstGeom>
          <a:solidFill>
            <a:schemeClr val="bg1">
              <a:lumMod val="85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LiDAR</a:t>
            </a:r>
          </a:p>
        </p:txBody>
      </p:sp>
      <p:sp>
        <p:nvSpPr>
          <p:cNvPr id="9" name="Rounded Rectangle 8"/>
          <p:cNvSpPr/>
          <p:nvPr/>
        </p:nvSpPr>
        <p:spPr>
          <a:xfrm>
            <a:off x="3609746" y="907318"/>
            <a:ext cx="1812022" cy="914400"/>
          </a:xfrm>
          <a:prstGeom prst="roundRect">
            <a:avLst/>
          </a:prstGeom>
          <a:solidFill>
            <a:schemeClr val="bg1">
              <a:lumMod val="85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Obstacle Map</a:t>
            </a:r>
          </a:p>
        </p:txBody>
      </p:sp>
      <p:sp>
        <p:nvSpPr>
          <p:cNvPr id="10" name="Rounded Rectangle 9"/>
          <p:cNvSpPr/>
          <p:nvPr/>
        </p:nvSpPr>
        <p:spPr>
          <a:xfrm>
            <a:off x="514578" y="948981"/>
            <a:ext cx="1812022" cy="914400"/>
          </a:xfrm>
          <a:prstGeom prst="roundRect">
            <a:avLst/>
          </a:prstGeom>
          <a:solidFill>
            <a:schemeClr val="bg1">
              <a:lumMod val="85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ADS-B</a:t>
            </a:r>
          </a:p>
        </p:txBody>
      </p:sp>
      <p:sp>
        <p:nvSpPr>
          <p:cNvPr id="11" name="Rounded Rectangle 10"/>
          <p:cNvSpPr/>
          <p:nvPr/>
        </p:nvSpPr>
        <p:spPr>
          <a:xfrm>
            <a:off x="6704915" y="2458672"/>
            <a:ext cx="1812022" cy="914400"/>
          </a:xfrm>
          <a:prstGeom prst="roundRect">
            <a:avLst/>
          </a:prstGeom>
          <a:solidFill>
            <a:schemeClr val="bg1">
              <a:lumMod val="85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Mission Plan</a:t>
            </a:r>
          </a:p>
        </p:txBody>
      </p:sp>
      <p:sp>
        <p:nvSpPr>
          <p:cNvPr id="12" name="Rounded Rectangle 11"/>
          <p:cNvSpPr/>
          <p:nvPr/>
        </p:nvSpPr>
        <p:spPr>
          <a:xfrm>
            <a:off x="514578" y="2408709"/>
            <a:ext cx="1812022" cy="914400"/>
          </a:xfrm>
          <a:prstGeom prst="roundRect">
            <a:avLst/>
          </a:prstGeom>
          <a:solidFill>
            <a:schemeClr val="bg1">
              <a:lumMod val="85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Rule Engine</a:t>
            </a:r>
          </a:p>
        </p:txBody>
      </p:sp>
      <p:sp>
        <p:nvSpPr>
          <p:cNvPr id="13" name="Rounded Rectangle 12"/>
          <p:cNvSpPr/>
          <p:nvPr/>
        </p:nvSpPr>
        <p:spPr>
          <a:xfrm>
            <a:off x="514578" y="4885886"/>
            <a:ext cx="1812022"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Vehicle control</a:t>
            </a:r>
          </a:p>
        </p:txBody>
      </p:sp>
      <p:sp>
        <p:nvSpPr>
          <p:cNvPr id="14" name="Rounded Rectangle 13"/>
          <p:cNvSpPr/>
          <p:nvPr/>
        </p:nvSpPr>
        <p:spPr>
          <a:xfrm>
            <a:off x="6704915" y="4885886"/>
            <a:ext cx="1812022" cy="914400"/>
          </a:xfrm>
          <a:prstGeom prst="roundRect">
            <a:avLst/>
          </a:prstGeom>
          <a:solidFill>
            <a:schemeClr val="bg1">
              <a:lumMod val="85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Reach set estimation</a:t>
            </a:r>
          </a:p>
        </p:txBody>
      </p:sp>
      <p:cxnSp>
        <p:nvCxnSpPr>
          <p:cNvPr id="16" name="Elbow Connector 15"/>
          <p:cNvCxnSpPr>
            <a:stCxn id="10" idx="2"/>
            <a:endCxn id="6" idx="0"/>
          </p:cNvCxnSpPr>
          <p:nvPr/>
        </p:nvCxnSpPr>
        <p:spPr>
          <a:xfrm rot="16200000" flipH="1">
            <a:off x="2670528" y="613442"/>
            <a:ext cx="595291" cy="3095168"/>
          </a:xfrm>
          <a:prstGeom prst="bentConnector3">
            <a:avLst/>
          </a:prstGeom>
          <a:ln w="12700" cmpd="sng">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8" idx="2"/>
            <a:endCxn id="6" idx="0"/>
          </p:cNvCxnSpPr>
          <p:nvPr/>
        </p:nvCxnSpPr>
        <p:spPr>
          <a:xfrm rot="5400000">
            <a:off x="5765697" y="613442"/>
            <a:ext cx="595291" cy="3095169"/>
          </a:xfrm>
          <a:prstGeom prst="bentConnector3">
            <a:avLst/>
          </a:prstGeom>
          <a:ln w="12700" cmpd="sng">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9" idx="2"/>
            <a:endCxn id="6" idx="0"/>
          </p:cNvCxnSpPr>
          <p:nvPr/>
        </p:nvCxnSpPr>
        <p:spPr>
          <a:xfrm>
            <a:off x="4515757" y="1821718"/>
            <a:ext cx="0" cy="636954"/>
          </a:xfrm>
          <a:prstGeom prst="straightConnector1">
            <a:avLst/>
          </a:prstGeom>
          <a:ln w="12700" cmpd="sng">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12" idx="2"/>
            <a:endCxn id="5" idx="1"/>
          </p:cNvCxnSpPr>
          <p:nvPr/>
        </p:nvCxnSpPr>
        <p:spPr>
          <a:xfrm rot="16200000" flipH="1">
            <a:off x="2114429" y="2629268"/>
            <a:ext cx="801477" cy="2189157"/>
          </a:xfrm>
          <a:prstGeom prst="bentConnector2">
            <a:avLst/>
          </a:prstGeom>
          <a:ln w="12700" cmpd="sng">
            <a:solidFill>
              <a:schemeClr val="bg1">
                <a:lumMod val="50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6" idx="2"/>
            <a:endCxn id="5" idx="0"/>
          </p:cNvCxnSpPr>
          <p:nvPr/>
        </p:nvCxnSpPr>
        <p:spPr>
          <a:xfrm>
            <a:off x="4515757" y="3373072"/>
            <a:ext cx="0" cy="294314"/>
          </a:xfrm>
          <a:prstGeom prst="straightConnector1">
            <a:avLst/>
          </a:prstGeom>
          <a:ln w="12700" cmpd="sng">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1" idx="2"/>
            <a:endCxn id="5" idx="3"/>
          </p:cNvCxnSpPr>
          <p:nvPr/>
        </p:nvCxnSpPr>
        <p:spPr>
          <a:xfrm rot="5400000">
            <a:off x="6140590" y="2654250"/>
            <a:ext cx="751514" cy="2189158"/>
          </a:xfrm>
          <a:prstGeom prst="bentConnector2">
            <a:avLst/>
          </a:prstGeom>
          <a:ln w="12700" cmpd="sng">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Elbow Connector 31"/>
          <p:cNvCxnSpPr>
            <a:stCxn id="14" idx="0"/>
            <a:endCxn id="5" idx="3"/>
          </p:cNvCxnSpPr>
          <p:nvPr/>
        </p:nvCxnSpPr>
        <p:spPr>
          <a:xfrm rot="16200000" flipV="1">
            <a:off x="6135697" y="3410657"/>
            <a:ext cx="761300" cy="2189158"/>
          </a:xfrm>
          <a:prstGeom prst="bentConnector2">
            <a:avLst/>
          </a:prstGeom>
          <a:ln w="12700" cmpd="sng">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7" idx="3"/>
            <a:endCxn id="14" idx="1"/>
          </p:cNvCxnSpPr>
          <p:nvPr/>
        </p:nvCxnSpPr>
        <p:spPr>
          <a:xfrm>
            <a:off x="5421768" y="5343086"/>
            <a:ext cx="1283147" cy="0"/>
          </a:xfrm>
          <a:prstGeom prst="straightConnector1">
            <a:avLst/>
          </a:prstGeom>
          <a:ln w="12700" cmpd="sng">
            <a:solidFill>
              <a:schemeClr val="bg1">
                <a:lumMod val="50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5" idx="2"/>
            <a:endCxn id="7" idx="0"/>
          </p:cNvCxnSpPr>
          <p:nvPr/>
        </p:nvCxnSpPr>
        <p:spPr>
          <a:xfrm>
            <a:off x="4515757" y="4581786"/>
            <a:ext cx="0" cy="304100"/>
          </a:xfrm>
          <a:prstGeom prst="straightConnector1">
            <a:avLst/>
          </a:prstGeom>
          <a:ln w="12700" cmpd="sng">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13" idx="3"/>
            <a:endCxn id="7" idx="1"/>
          </p:cNvCxnSpPr>
          <p:nvPr/>
        </p:nvCxnSpPr>
        <p:spPr>
          <a:xfrm>
            <a:off x="2326600" y="5343086"/>
            <a:ext cx="1283146" cy="0"/>
          </a:xfrm>
          <a:prstGeom prst="straightConnector1">
            <a:avLst/>
          </a:prstGeom>
          <a:ln w="12700" cmpd="sng">
            <a:solidFill>
              <a:schemeClr val="bg1">
                <a:lumMod val="50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2399251" y="1409350"/>
            <a:ext cx="4305664" cy="3364683"/>
            <a:chOff x="2399251" y="1409350"/>
            <a:chExt cx="4305664" cy="3364683"/>
          </a:xfrm>
        </p:grpSpPr>
        <p:sp>
          <p:nvSpPr>
            <p:cNvPr id="3" name="Rectangular Callout 2"/>
            <p:cNvSpPr/>
            <p:nvPr/>
          </p:nvSpPr>
          <p:spPr>
            <a:xfrm>
              <a:off x="2399251" y="1409350"/>
              <a:ext cx="4305664" cy="3364683"/>
            </a:xfrm>
            <a:prstGeom prst="wedgeRectCallout">
              <a:avLst>
                <a:gd name="adj1" fmla="val -894"/>
                <a:gd name="adj2" fmla="val 53267"/>
              </a:avLst>
            </a:prstGeom>
            <a:ln/>
          </p:spPr>
          <p:style>
            <a:lnRef idx="0">
              <a:schemeClr val="accent3"/>
            </a:lnRef>
            <a:fillRef idx="3">
              <a:schemeClr val="accent3"/>
            </a:fillRef>
            <a:effectRef idx="3">
              <a:schemeClr val="accent3"/>
            </a:effectRef>
            <a:fontRef idx="minor">
              <a:schemeClr val="lt1"/>
            </a:fontRef>
          </p:style>
          <p:txBody>
            <a:bodyPr rtlCol="0" anchor="t"/>
            <a:lstStyle/>
            <a:p>
              <a:endParaRPr lang="en-US" dirty="0"/>
            </a:p>
          </p:txBody>
        </p:sp>
        <p:pic>
          <p:nvPicPr>
            <p:cNvPr id="25" name="Picture 24"/>
            <p:cNvPicPr>
              <a:picLocks noChangeAspect="1"/>
            </p:cNvPicPr>
            <p:nvPr/>
          </p:nvPicPr>
          <p:blipFill>
            <a:blip r:embed="rId3"/>
            <a:stretch>
              <a:fillRect/>
            </a:stretch>
          </p:blipFill>
          <p:spPr>
            <a:xfrm>
              <a:off x="2536982" y="1503849"/>
              <a:ext cx="3979365" cy="3077241"/>
            </a:xfrm>
            <a:prstGeom prst="rect">
              <a:avLst/>
            </a:prstGeom>
          </p:spPr>
          <p:style>
            <a:lnRef idx="0">
              <a:schemeClr val="accent3"/>
            </a:lnRef>
            <a:fillRef idx="3">
              <a:schemeClr val="accent3"/>
            </a:fillRef>
            <a:effectRef idx="3">
              <a:schemeClr val="accent3"/>
            </a:effectRef>
            <a:fontRef idx="minor">
              <a:schemeClr val="lt1"/>
            </a:fontRef>
          </p:style>
        </p:pic>
      </p:grpSp>
      <p:sp>
        <p:nvSpPr>
          <p:cNvPr id="29" name="Slide Number Placeholder 3"/>
          <p:cNvSpPr>
            <a:spLocks noGrp="1"/>
          </p:cNvSpPr>
          <p:nvPr>
            <p:ph type="sldNum" sz="quarter" idx="13"/>
          </p:nvPr>
        </p:nvSpPr>
        <p:spPr>
          <a:xfrm>
            <a:off x="8637588" y="2"/>
            <a:ext cx="506413" cy="504825"/>
          </a:xfrm>
        </p:spPr>
        <p:txBody>
          <a:bodyPr/>
          <a:lstStyle/>
          <a:p>
            <a:pPr>
              <a:defRPr/>
            </a:pPr>
            <a:fld id="{49F53ADA-54B7-4D62-BC4B-6B91A22A65F9}" type="slidenum">
              <a:rPr lang="en-US" smtClean="0"/>
              <a:pPr>
                <a:defRPr/>
              </a:pPr>
              <a:t>24</a:t>
            </a:fld>
            <a:endParaRPr lang="en-US" dirty="0"/>
          </a:p>
        </p:txBody>
      </p:sp>
    </p:spTree>
    <p:extLst>
      <p:ext uri="{BB962C8B-B14F-4D97-AF65-F5344CB8AC3E}">
        <p14:creationId xmlns:p14="http://schemas.microsoft.com/office/powerpoint/2010/main" val="1202114232"/>
      </p:ext>
    </p:extLst>
  </p:cSld>
  <p:clrMapOvr>
    <a:masterClrMapping/>
  </p:clrMapOvr>
  <mc:AlternateContent xmlns:mc="http://schemas.openxmlformats.org/markup-compatibility/2006" xmlns:p14="http://schemas.microsoft.com/office/powerpoint/2010/main">
    <mc:Choice Requires="p14">
      <p:transition spd="slow" p14:dur="5000" advClick="0" advTm="5000"/>
    </mc:Choice>
    <mc:Fallback xmlns="">
      <p:transition spd="slow" advClick="0" advTm="5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Movement Automaton, not so simple …</a:t>
            </a:r>
          </a:p>
        </p:txBody>
      </p:sp>
      <p:pic>
        <p:nvPicPr>
          <p:cNvPr id="5" name="Content Placeholder 4"/>
          <p:cNvPicPr>
            <a:picLocks noGrp="1" noChangeAspect="1"/>
          </p:cNvPicPr>
          <p:nvPr>
            <p:ph sz="quarter" idx="12"/>
          </p:nvPr>
        </p:nvPicPr>
        <p:blipFill>
          <a:blip r:embed="rId2"/>
          <a:stretch>
            <a:fillRect/>
          </a:stretch>
        </p:blipFill>
        <p:spPr>
          <a:xfrm>
            <a:off x="530352" y="856419"/>
            <a:ext cx="7680960" cy="5433351"/>
          </a:xfrm>
        </p:spPr>
      </p:pic>
      <p:sp>
        <p:nvSpPr>
          <p:cNvPr id="4" name="Slide Number Placeholder 3"/>
          <p:cNvSpPr>
            <a:spLocks noGrp="1"/>
          </p:cNvSpPr>
          <p:nvPr>
            <p:ph type="sldNum" sz="quarter" idx="13"/>
          </p:nvPr>
        </p:nvSpPr>
        <p:spPr/>
        <p:txBody>
          <a:bodyPr/>
          <a:lstStyle/>
          <a:p>
            <a:pPr>
              <a:defRPr/>
            </a:pPr>
            <a:fld id="{49F53ADA-54B7-4D62-BC4B-6B91A22A65F9}" type="slidenum">
              <a:rPr lang="en-US" smtClean="0"/>
              <a:pPr>
                <a:defRPr/>
              </a:pPr>
              <a:t>25</a:t>
            </a:fld>
            <a:endParaRPr lang="en-US" dirty="0"/>
          </a:p>
        </p:txBody>
      </p:sp>
    </p:spTree>
    <p:extLst>
      <p:ext uri="{BB962C8B-B14F-4D97-AF65-F5344CB8AC3E}">
        <p14:creationId xmlns:p14="http://schemas.microsoft.com/office/powerpoint/2010/main" val="8907944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Movement Automaton, simple </a:t>
            </a:r>
          </a:p>
        </p:txBody>
      </p:sp>
      <mc:AlternateContent xmlns:mc="http://schemas.openxmlformats.org/markup-compatibility/2006">
        <mc:Choice xmlns:a14="http://schemas.microsoft.com/office/drawing/2010/main" Requires="a14">
          <p:sp>
            <p:nvSpPr>
              <p:cNvPr id="3" name="Content Placeholder 2"/>
              <p:cNvSpPr>
                <a:spLocks noGrp="1"/>
              </p:cNvSpPr>
              <p:nvPr>
                <p:ph sz="quarter" idx="12"/>
              </p:nvPr>
            </p:nvSpPr>
            <p:spPr/>
            <p:txBody>
              <a:bodyPr/>
              <a:lstStyle/>
              <a:p>
                <a:pPr marL="0" indent="0">
                  <a:buNone/>
                </a:pPr>
                <a:r>
                  <a:rPr lang="en-US" sz="2200" dirty="0"/>
                  <a:t>I want to interface control law u(t) from function to </a:t>
                </a:r>
                <a:r>
                  <a:rPr lang="en-US" sz="2200" i="1" u="sng" dirty="0"/>
                  <a:t>discrete command chain:</a:t>
                </a:r>
              </a:p>
              <a:p>
                <a:pPr marL="0" indent="0">
                  <a:buNone/>
                </a:pPr>
                <a14:m>
                  <m:oMathPara xmlns:m="http://schemas.openxmlformats.org/officeDocument/2006/math">
                    <m:oMathParaPr>
                      <m:jc m:val="centerGroup"/>
                    </m:oMathParaPr>
                    <m:oMath xmlns:m="http://schemas.openxmlformats.org/officeDocument/2006/math">
                      <m:r>
                        <a:rPr lang="en-US" sz="2200" b="0" i="1" smtClean="0">
                          <a:latin typeface="Cambria Math" panose="02040503050406030204" pitchFamily="18" charset="0"/>
                          <a:ea typeface="Cambria Math" panose="02040503050406030204" pitchFamily="18" charset="0"/>
                        </a:rPr>
                        <m:t>ℳ𝒜</m:t>
                      </m:r>
                      <m:d>
                        <m:dPr>
                          <m:ctrlPr>
                            <a:rPr lang="en-US" sz="2200" b="0" i="1" smtClean="0">
                              <a:latin typeface="Cambria Math" panose="02040503050406030204" pitchFamily="18" charset="0"/>
                              <a:ea typeface="Cambria Math" panose="02040503050406030204" pitchFamily="18" charset="0"/>
                            </a:rPr>
                          </m:ctrlPr>
                        </m:dPr>
                        <m:e>
                          <m:r>
                            <a:rPr lang="en-US" sz="2200" b="0" i="1" smtClean="0">
                              <a:latin typeface="Cambria Math" panose="02040503050406030204" pitchFamily="18" charset="0"/>
                              <a:ea typeface="Cambria Math" panose="02040503050406030204" pitchFamily="18" charset="0"/>
                            </a:rPr>
                            <m:t>𝑐𝑜𝑚𝑚𝑎𝑛𝑑</m:t>
                          </m:r>
                          <m:r>
                            <a:rPr lang="en-US" sz="2200" b="0" i="1" smtClean="0">
                              <a:latin typeface="Cambria Math" panose="02040503050406030204" pitchFamily="18" charset="0"/>
                              <a:ea typeface="Cambria Math" panose="02040503050406030204" pitchFamily="18" charset="0"/>
                            </a:rPr>
                            <m:t> </m:t>
                          </m:r>
                          <m:r>
                            <a:rPr lang="en-US" sz="2200" b="0" i="1" smtClean="0">
                              <a:latin typeface="Cambria Math" panose="02040503050406030204" pitchFamily="18" charset="0"/>
                              <a:ea typeface="Cambria Math" panose="02040503050406030204" pitchFamily="18" charset="0"/>
                            </a:rPr>
                            <m:t>𝑠𝑒𝑞𝑢𝑒𝑛𝑐𝑒</m:t>
                          </m:r>
                        </m:e>
                      </m:d>
                      <m:r>
                        <a:rPr lang="en-US" sz="2200" b="0" i="1" smtClean="0">
                          <a:latin typeface="Cambria Math" panose="02040503050406030204" pitchFamily="18" charset="0"/>
                          <a:ea typeface="Cambria Math" panose="02040503050406030204" pitchFamily="18" charset="0"/>
                        </a:rPr>
                        <m:t>→</m:t>
                      </m:r>
                      <m:r>
                        <a:rPr lang="en-US" sz="2200" b="0" i="1" smtClean="0">
                          <a:latin typeface="Cambria Math" panose="02040503050406030204" pitchFamily="18" charset="0"/>
                        </a:rPr>
                        <m:t>𝑢</m:t>
                      </m:r>
                      <m:r>
                        <a:rPr lang="en-US" sz="2200" b="0" i="1" smtClean="0">
                          <a:latin typeface="Cambria Math" panose="02040503050406030204" pitchFamily="18" charset="0"/>
                        </a:rPr>
                        <m:t>(</m:t>
                      </m:r>
                      <m:r>
                        <a:rPr lang="en-US" sz="2200" b="0" i="1" smtClean="0">
                          <a:latin typeface="Cambria Math" panose="02040503050406030204" pitchFamily="18" charset="0"/>
                        </a:rPr>
                        <m:t>𝑡</m:t>
                      </m:r>
                      <m:r>
                        <a:rPr lang="en-US" sz="2200" b="0" i="1" smtClean="0">
                          <a:latin typeface="Cambria Math" panose="02040503050406030204" pitchFamily="18" charset="0"/>
                        </a:rPr>
                        <m:t>)</m:t>
                      </m:r>
                    </m:oMath>
                  </m:oMathPara>
                </a14:m>
                <a:endParaRPr lang="en-US" sz="2200" dirty="0"/>
              </a:p>
              <a:p>
                <a:pPr marL="0" indent="0">
                  <a:buNone/>
                </a:pPr>
                <a:r>
                  <a:rPr lang="en-US" sz="2200" i="1" u="sng" dirty="0"/>
                  <a:t>Movement Automaton</a:t>
                </a:r>
                <a:r>
                  <a:rPr lang="en-US" sz="2200" dirty="0"/>
                  <a:t> </a:t>
                </a:r>
                <a14:m>
                  <m:oMath xmlns:m="http://schemas.openxmlformats.org/officeDocument/2006/math">
                    <m:r>
                      <a:rPr lang="en-US" sz="2200" i="1">
                        <a:latin typeface="Cambria Math" panose="02040503050406030204" pitchFamily="18" charset="0"/>
                        <a:ea typeface="Cambria Math" panose="02040503050406030204" pitchFamily="18" charset="0"/>
                      </a:rPr>
                      <m:t>ℳ𝒜</m:t>
                    </m:r>
                  </m:oMath>
                </a14:m>
                <a:r>
                  <a:rPr lang="en-US" sz="2200" i="1" dirty="0"/>
                  <a:t> </a:t>
                </a:r>
                <a:r>
                  <a:rPr lang="en-US" sz="2200" dirty="0"/>
                  <a:t>translates command sequence consisting from movements with applied duration to generate control signal u(t) or reference trajectory x(t)</a:t>
                </a:r>
                <a:r>
                  <a:rPr lang="en-US" sz="2200" i="1" u="sng" dirty="0"/>
                  <a:t> </a:t>
                </a:r>
              </a:p>
              <a:p>
                <a:pPr marL="0" indent="0">
                  <a:buNone/>
                </a:pPr>
                <a:endParaRPr lang="en-US" sz="2200" i="1" u="sng" dirty="0"/>
              </a:p>
              <a:p>
                <a:pPr marL="0" indent="0">
                  <a:buNone/>
                </a:pPr>
                <a:r>
                  <a:rPr lang="en-US" sz="2200" i="1" u="sng" dirty="0"/>
                  <a:t>References:</a:t>
                </a:r>
              </a:p>
              <a:p>
                <a:pPr marL="0" indent="0">
                  <a:buNone/>
                </a:pPr>
                <a:r>
                  <a:rPr lang="en-US" b="1" dirty="0"/>
                  <a:t>[Concept] </a:t>
                </a:r>
                <a:r>
                  <a:rPr lang="en-US" dirty="0"/>
                  <a:t>FRAZZOLI, Emilio. </a:t>
                </a:r>
                <a:r>
                  <a:rPr lang="en-US" i="1" dirty="0"/>
                  <a:t>Robust hybrid control for autonomous vehicle motion planning</a:t>
                </a:r>
                <a:r>
                  <a:rPr lang="en-US" dirty="0"/>
                  <a:t>. 2001. PhD Thesis. Massachusetts Institute of Technology.</a:t>
                </a:r>
              </a:p>
              <a:p>
                <a:pPr marL="0" indent="0">
                  <a:buNone/>
                </a:pPr>
                <a:endParaRPr lang="en-US" b="1" dirty="0"/>
              </a:p>
              <a:p>
                <a:pPr marL="0" indent="0">
                  <a:buNone/>
                </a:pPr>
                <a:r>
                  <a:rPr lang="en-US" b="1" dirty="0"/>
                  <a:t>[Stability, Controllability, Operation Modes] </a:t>
                </a:r>
                <a:r>
                  <a:rPr lang="en-US" dirty="0"/>
                  <a:t>Alojz Gomola, João Borges de Sousa, Fernando Lobo Pereira, Model Predictive Control of Unmanned Air Vehicles with Obstacle Avoidance Capabilities, FEUP 2016, Exam report,</a:t>
                </a:r>
              </a:p>
            </p:txBody>
          </p:sp>
        </mc:Choice>
        <mc:Fallback>
          <p:sp>
            <p:nvSpPr>
              <p:cNvPr id="3" name="Content Placeholder 2"/>
              <p:cNvSpPr>
                <a:spLocks noGrp="1" noRot="1" noChangeAspect="1" noMove="1" noResize="1" noEditPoints="1" noAdjustHandles="1" noChangeArrowheads="1" noChangeShapeType="1" noTextEdit="1"/>
              </p:cNvSpPr>
              <p:nvPr>
                <p:ph sz="quarter" idx="12"/>
              </p:nvPr>
            </p:nvSpPr>
            <p:spPr>
              <a:blipFill>
                <a:blip r:embed="rId2"/>
                <a:stretch>
                  <a:fillRect l="-985" t="-755" r="-833"/>
                </a:stretch>
              </a:blipFill>
            </p:spPr>
            <p:txBody>
              <a:bodyPr/>
              <a:lstStyle/>
              <a:p>
                <a:r>
                  <a:rPr lang="en-US">
                    <a:noFill/>
                  </a:rPr>
                  <a:t> </a:t>
                </a:r>
              </a:p>
            </p:txBody>
          </p:sp>
        </mc:Fallback>
      </mc:AlternateContent>
      <p:sp>
        <p:nvSpPr>
          <p:cNvPr id="4" name="Slide Number Placeholder 3"/>
          <p:cNvSpPr>
            <a:spLocks noGrp="1"/>
          </p:cNvSpPr>
          <p:nvPr>
            <p:ph type="sldNum" sz="quarter" idx="13"/>
          </p:nvPr>
        </p:nvSpPr>
        <p:spPr/>
        <p:txBody>
          <a:bodyPr/>
          <a:lstStyle/>
          <a:p>
            <a:pPr>
              <a:defRPr/>
            </a:pPr>
            <a:fld id="{49F53ADA-54B7-4D62-BC4B-6B91A22A65F9}" type="slidenum">
              <a:rPr lang="en-US" smtClean="0"/>
              <a:pPr>
                <a:defRPr/>
              </a:pPr>
              <a:t>26</a:t>
            </a:fld>
            <a:endParaRPr lang="en-US" dirty="0"/>
          </a:p>
        </p:txBody>
      </p:sp>
    </p:spTree>
    <p:extLst>
      <p:ext uri="{BB962C8B-B14F-4D97-AF65-F5344CB8AC3E}">
        <p14:creationId xmlns:p14="http://schemas.microsoft.com/office/powerpoint/2010/main" val="23278723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Reach set estimation</a:t>
            </a:r>
          </a:p>
        </p:txBody>
      </p:sp>
      <p:sp>
        <p:nvSpPr>
          <p:cNvPr id="5" name="Rounded Rectangle 4"/>
          <p:cNvSpPr/>
          <p:nvPr/>
        </p:nvSpPr>
        <p:spPr>
          <a:xfrm>
            <a:off x="3609746" y="3667386"/>
            <a:ext cx="1812022" cy="914400"/>
          </a:xfrm>
          <a:prstGeom prst="roundRect">
            <a:avLst/>
          </a:prstGeom>
          <a:solidFill>
            <a:schemeClr val="bg1">
              <a:lumMod val="85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Avoidance grid</a:t>
            </a:r>
          </a:p>
        </p:txBody>
      </p:sp>
      <p:sp>
        <p:nvSpPr>
          <p:cNvPr id="6" name="Rounded Rectangle 5"/>
          <p:cNvSpPr/>
          <p:nvPr/>
        </p:nvSpPr>
        <p:spPr>
          <a:xfrm>
            <a:off x="3609746" y="2458672"/>
            <a:ext cx="1812022" cy="914400"/>
          </a:xfrm>
          <a:prstGeom prst="roundRect">
            <a:avLst/>
          </a:prstGeom>
          <a:solidFill>
            <a:schemeClr val="bg1">
              <a:lumMod val="85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Data fusion</a:t>
            </a:r>
          </a:p>
        </p:txBody>
      </p:sp>
      <p:sp>
        <p:nvSpPr>
          <p:cNvPr id="7" name="Rounded Rectangle 6"/>
          <p:cNvSpPr/>
          <p:nvPr/>
        </p:nvSpPr>
        <p:spPr>
          <a:xfrm>
            <a:off x="3609746" y="4885886"/>
            <a:ext cx="1812022"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Movement Automaton</a:t>
            </a:r>
          </a:p>
        </p:txBody>
      </p:sp>
      <p:sp>
        <p:nvSpPr>
          <p:cNvPr id="8" name="Rounded Rectangle 7"/>
          <p:cNvSpPr/>
          <p:nvPr/>
        </p:nvSpPr>
        <p:spPr>
          <a:xfrm>
            <a:off x="6704915" y="948981"/>
            <a:ext cx="1812022" cy="914400"/>
          </a:xfrm>
          <a:prstGeom prst="roundRect">
            <a:avLst/>
          </a:prstGeom>
          <a:solidFill>
            <a:schemeClr val="bg1">
              <a:lumMod val="85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LiDAR</a:t>
            </a:r>
          </a:p>
        </p:txBody>
      </p:sp>
      <p:sp>
        <p:nvSpPr>
          <p:cNvPr id="9" name="Rounded Rectangle 8"/>
          <p:cNvSpPr/>
          <p:nvPr/>
        </p:nvSpPr>
        <p:spPr>
          <a:xfrm>
            <a:off x="3609746" y="907318"/>
            <a:ext cx="1812022" cy="914400"/>
          </a:xfrm>
          <a:prstGeom prst="roundRect">
            <a:avLst/>
          </a:prstGeom>
          <a:solidFill>
            <a:schemeClr val="bg1">
              <a:lumMod val="85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Obstacle Map</a:t>
            </a:r>
          </a:p>
        </p:txBody>
      </p:sp>
      <p:sp>
        <p:nvSpPr>
          <p:cNvPr id="10" name="Rounded Rectangle 9"/>
          <p:cNvSpPr/>
          <p:nvPr/>
        </p:nvSpPr>
        <p:spPr>
          <a:xfrm>
            <a:off x="514578" y="948981"/>
            <a:ext cx="1812022" cy="914400"/>
          </a:xfrm>
          <a:prstGeom prst="roundRect">
            <a:avLst/>
          </a:prstGeom>
          <a:solidFill>
            <a:schemeClr val="bg1">
              <a:lumMod val="85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ADS-B</a:t>
            </a:r>
          </a:p>
        </p:txBody>
      </p:sp>
      <p:sp>
        <p:nvSpPr>
          <p:cNvPr id="11" name="Rounded Rectangle 10"/>
          <p:cNvSpPr/>
          <p:nvPr/>
        </p:nvSpPr>
        <p:spPr>
          <a:xfrm>
            <a:off x="6704915" y="2458672"/>
            <a:ext cx="1812022" cy="914400"/>
          </a:xfrm>
          <a:prstGeom prst="roundRect">
            <a:avLst/>
          </a:prstGeom>
          <a:solidFill>
            <a:schemeClr val="bg1">
              <a:lumMod val="85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Mission Plan</a:t>
            </a:r>
          </a:p>
        </p:txBody>
      </p:sp>
      <p:sp>
        <p:nvSpPr>
          <p:cNvPr id="12" name="Rounded Rectangle 11"/>
          <p:cNvSpPr/>
          <p:nvPr/>
        </p:nvSpPr>
        <p:spPr>
          <a:xfrm>
            <a:off x="514578" y="2408709"/>
            <a:ext cx="1812022" cy="914400"/>
          </a:xfrm>
          <a:prstGeom prst="roundRect">
            <a:avLst/>
          </a:prstGeom>
          <a:solidFill>
            <a:schemeClr val="bg1">
              <a:lumMod val="85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Rule Engine</a:t>
            </a:r>
          </a:p>
        </p:txBody>
      </p:sp>
      <p:sp>
        <p:nvSpPr>
          <p:cNvPr id="13" name="Rounded Rectangle 12"/>
          <p:cNvSpPr/>
          <p:nvPr/>
        </p:nvSpPr>
        <p:spPr>
          <a:xfrm>
            <a:off x="514578" y="4885886"/>
            <a:ext cx="1812022"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Vehicle control</a:t>
            </a:r>
          </a:p>
        </p:txBody>
      </p:sp>
      <p:sp>
        <p:nvSpPr>
          <p:cNvPr id="14" name="Rounded Rectangle 13"/>
          <p:cNvSpPr/>
          <p:nvPr/>
        </p:nvSpPr>
        <p:spPr>
          <a:xfrm>
            <a:off x="6704915" y="4885886"/>
            <a:ext cx="1812022" cy="914400"/>
          </a:xfrm>
          <a:prstGeom prst="roundRect">
            <a:avLst/>
          </a:prstGeom>
          <a:solidFill>
            <a:srgbClr val="00B050"/>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Reach set estimation</a:t>
            </a:r>
          </a:p>
        </p:txBody>
      </p:sp>
      <p:cxnSp>
        <p:nvCxnSpPr>
          <p:cNvPr id="16" name="Elbow Connector 15"/>
          <p:cNvCxnSpPr>
            <a:stCxn id="10" idx="2"/>
            <a:endCxn id="6" idx="0"/>
          </p:cNvCxnSpPr>
          <p:nvPr/>
        </p:nvCxnSpPr>
        <p:spPr>
          <a:xfrm rot="16200000" flipH="1">
            <a:off x="2670528" y="613442"/>
            <a:ext cx="595291" cy="3095168"/>
          </a:xfrm>
          <a:prstGeom prst="bentConnector3">
            <a:avLst/>
          </a:prstGeom>
          <a:ln w="12700" cmpd="sng">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8" idx="2"/>
            <a:endCxn id="6" idx="0"/>
          </p:cNvCxnSpPr>
          <p:nvPr/>
        </p:nvCxnSpPr>
        <p:spPr>
          <a:xfrm rot="5400000">
            <a:off x="5765697" y="613442"/>
            <a:ext cx="595291" cy="3095169"/>
          </a:xfrm>
          <a:prstGeom prst="bentConnector3">
            <a:avLst/>
          </a:prstGeom>
          <a:ln w="12700" cmpd="sng">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9" idx="2"/>
            <a:endCxn id="6" idx="0"/>
          </p:cNvCxnSpPr>
          <p:nvPr/>
        </p:nvCxnSpPr>
        <p:spPr>
          <a:xfrm>
            <a:off x="4515757" y="1821718"/>
            <a:ext cx="0" cy="636954"/>
          </a:xfrm>
          <a:prstGeom prst="straightConnector1">
            <a:avLst/>
          </a:prstGeom>
          <a:ln w="12700" cmpd="sng">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12" idx="2"/>
            <a:endCxn id="5" idx="1"/>
          </p:cNvCxnSpPr>
          <p:nvPr/>
        </p:nvCxnSpPr>
        <p:spPr>
          <a:xfrm rot="16200000" flipH="1">
            <a:off x="2114429" y="2629268"/>
            <a:ext cx="801477" cy="2189157"/>
          </a:xfrm>
          <a:prstGeom prst="bentConnector2">
            <a:avLst/>
          </a:prstGeom>
          <a:ln w="12700" cmpd="sng">
            <a:solidFill>
              <a:schemeClr val="bg1">
                <a:lumMod val="50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6" idx="2"/>
            <a:endCxn id="5" idx="0"/>
          </p:cNvCxnSpPr>
          <p:nvPr/>
        </p:nvCxnSpPr>
        <p:spPr>
          <a:xfrm>
            <a:off x="4515757" y="3373072"/>
            <a:ext cx="0" cy="294314"/>
          </a:xfrm>
          <a:prstGeom prst="straightConnector1">
            <a:avLst/>
          </a:prstGeom>
          <a:ln w="12700" cmpd="sng">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1" idx="2"/>
            <a:endCxn id="5" idx="3"/>
          </p:cNvCxnSpPr>
          <p:nvPr/>
        </p:nvCxnSpPr>
        <p:spPr>
          <a:xfrm rot="5400000">
            <a:off x="6140590" y="2654250"/>
            <a:ext cx="751514" cy="2189158"/>
          </a:xfrm>
          <a:prstGeom prst="bentConnector2">
            <a:avLst/>
          </a:prstGeom>
          <a:ln w="12700" cmpd="sng">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Elbow Connector 31"/>
          <p:cNvCxnSpPr>
            <a:stCxn id="14" idx="0"/>
            <a:endCxn id="5" idx="3"/>
          </p:cNvCxnSpPr>
          <p:nvPr/>
        </p:nvCxnSpPr>
        <p:spPr>
          <a:xfrm rot="16200000" flipV="1">
            <a:off x="6135697" y="3410657"/>
            <a:ext cx="761300" cy="2189158"/>
          </a:xfrm>
          <a:prstGeom prst="bentConnector2">
            <a:avLst/>
          </a:prstGeom>
          <a:ln w="12700" cmpd="sng">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7" idx="3"/>
            <a:endCxn id="14" idx="1"/>
          </p:cNvCxnSpPr>
          <p:nvPr/>
        </p:nvCxnSpPr>
        <p:spPr>
          <a:xfrm>
            <a:off x="5421768" y="5343086"/>
            <a:ext cx="1283147" cy="0"/>
          </a:xfrm>
          <a:prstGeom prst="straightConnector1">
            <a:avLst/>
          </a:prstGeom>
          <a:ln w="12700" cmpd="sng">
            <a:solidFill>
              <a:schemeClr val="bg1">
                <a:lumMod val="50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5" idx="2"/>
            <a:endCxn id="7" idx="0"/>
          </p:cNvCxnSpPr>
          <p:nvPr/>
        </p:nvCxnSpPr>
        <p:spPr>
          <a:xfrm>
            <a:off x="4515757" y="4581786"/>
            <a:ext cx="0" cy="304100"/>
          </a:xfrm>
          <a:prstGeom prst="straightConnector1">
            <a:avLst/>
          </a:prstGeom>
          <a:ln w="12700" cmpd="sng">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13" idx="3"/>
            <a:endCxn id="7" idx="1"/>
          </p:cNvCxnSpPr>
          <p:nvPr/>
        </p:nvCxnSpPr>
        <p:spPr>
          <a:xfrm>
            <a:off x="2326600" y="5343086"/>
            <a:ext cx="1283146" cy="0"/>
          </a:xfrm>
          <a:prstGeom prst="straightConnector1">
            <a:avLst/>
          </a:prstGeom>
          <a:ln w="12700" cmpd="sng">
            <a:solidFill>
              <a:schemeClr val="bg1">
                <a:lumMod val="50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4" name="Rectangular Callout 23"/>
          <p:cNvSpPr/>
          <p:nvPr/>
        </p:nvSpPr>
        <p:spPr>
          <a:xfrm>
            <a:off x="2130804" y="948980"/>
            <a:ext cx="6386134" cy="3691778"/>
          </a:xfrm>
          <a:prstGeom prst="wedgeRectCallout">
            <a:avLst>
              <a:gd name="adj1" fmla="val 33709"/>
              <a:gd name="adj2" fmla="val 55524"/>
            </a:avLst>
          </a:prstGeom>
          <a:ln/>
        </p:spPr>
        <p:style>
          <a:lnRef idx="0">
            <a:schemeClr val="accent3"/>
          </a:lnRef>
          <a:fillRef idx="3">
            <a:schemeClr val="accent3"/>
          </a:fillRef>
          <a:effectRef idx="3">
            <a:schemeClr val="accent3"/>
          </a:effectRef>
          <a:fontRef idx="minor">
            <a:schemeClr val="lt1"/>
          </a:fontRef>
        </p:style>
        <p:txBody>
          <a:bodyPr rtlCol="0" anchor="t"/>
          <a:lstStyle/>
          <a:p>
            <a:endParaRPr lang="en-US" dirty="0"/>
          </a:p>
        </p:txBody>
      </p:sp>
      <p:pic>
        <p:nvPicPr>
          <p:cNvPr id="25" name="Picture 24"/>
          <p:cNvPicPr>
            <a:picLocks noChangeAspect="1"/>
          </p:cNvPicPr>
          <p:nvPr/>
        </p:nvPicPr>
        <p:blipFill rotWithShape="1">
          <a:blip r:embed="rId3">
            <a:extLst>
              <a:ext uri="{28A0092B-C50C-407E-A947-70E740481C1C}">
                <a14:useLocalDpi xmlns:a14="http://schemas.microsoft.com/office/drawing/2010/main" val="0"/>
              </a:ext>
            </a:extLst>
          </a:blip>
          <a:srcRect l="8939" r="7530" b="6587"/>
          <a:stretch/>
        </p:blipFill>
        <p:spPr>
          <a:xfrm>
            <a:off x="2247882" y="1012164"/>
            <a:ext cx="6157520" cy="3522558"/>
          </a:xfrm>
          <a:prstGeom prst="rect">
            <a:avLst/>
          </a:prstGeom>
        </p:spPr>
      </p:pic>
      <p:sp>
        <p:nvSpPr>
          <p:cNvPr id="29" name="Slide Number Placeholder 3"/>
          <p:cNvSpPr>
            <a:spLocks noGrp="1"/>
          </p:cNvSpPr>
          <p:nvPr>
            <p:ph type="sldNum" sz="quarter" idx="13"/>
          </p:nvPr>
        </p:nvSpPr>
        <p:spPr>
          <a:xfrm>
            <a:off x="8637588" y="2"/>
            <a:ext cx="506413" cy="504825"/>
          </a:xfrm>
        </p:spPr>
        <p:txBody>
          <a:bodyPr/>
          <a:lstStyle/>
          <a:p>
            <a:pPr>
              <a:defRPr/>
            </a:pPr>
            <a:fld id="{49F53ADA-54B7-4D62-BC4B-6B91A22A65F9}" type="slidenum">
              <a:rPr lang="en-US" smtClean="0"/>
              <a:pPr>
                <a:defRPr/>
              </a:pPr>
              <a:t>27</a:t>
            </a:fld>
            <a:endParaRPr lang="en-US" dirty="0"/>
          </a:p>
        </p:txBody>
      </p:sp>
    </p:spTree>
    <p:extLst>
      <p:ext uri="{BB962C8B-B14F-4D97-AF65-F5344CB8AC3E}">
        <p14:creationId xmlns:p14="http://schemas.microsoft.com/office/powerpoint/2010/main" val="2847393199"/>
      </p:ext>
    </p:extLst>
  </p:cSld>
  <p:clrMapOvr>
    <a:masterClrMapping/>
  </p:clrMapOvr>
  <mc:AlternateContent xmlns:mc="http://schemas.openxmlformats.org/markup-compatibility/2006" xmlns:p14="http://schemas.microsoft.com/office/powerpoint/2010/main">
    <mc:Choice Requires="p14">
      <p:transition spd="slow" p14:dur="5000" advClick="0" advTm="5000"/>
    </mc:Choice>
    <mc:Fallback xmlns="">
      <p:transition spd="slow" advClick="0" advTm="500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Reach set -Trajectory set &amp; Graph</a:t>
            </a:r>
          </a:p>
        </p:txBody>
      </p:sp>
      <p:sp>
        <p:nvSpPr>
          <p:cNvPr id="4" name="Slide Number Placeholder 3"/>
          <p:cNvSpPr>
            <a:spLocks noGrp="1"/>
          </p:cNvSpPr>
          <p:nvPr>
            <p:ph type="sldNum" sz="quarter" idx="13"/>
          </p:nvPr>
        </p:nvSpPr>
        <p:spPr/>
        <p:txBody>
          <a:bodyPr/>
          <a:lstStyle/>
          <a:p>
            <a:pPr>
              <a:defRPr/>
            </a:pPr>
            <a:fld id="{49F53ADA-54B7-4D62-BC4B-6B91A22A65F9}" type="slidenum">
              <a:rPr lang="en-US" smtClean="0"/>
              <a:pPr>
                <a:defRPr/>
              </a:pPr>
              <a:t>28</a:t>
            </a:fld>
            <a:endParaRPr lang="en-US" dirty="0"/>
          </a:p>
        </p:txBody>
      </p:sp>
      <p:pic>
        <p:nvPicPr>
          <p:cNvPr id="11" name="Picture 10"/>
          <p:cNvPicPr>
            <a:picLocks noChangeAspect="1"/>
          </p:cNvPicPr>
          <p:nvPr/>
        </p:nvPicPr>
        <p:blipFill>
          <a:blip r:embed="rId2"/>
          <a:stretch>
            <a:fillRect/>
          </a:stretch>
        </p:blipFill>
        <p:spPr>
          <a:xfrm>
            <a:off x="-1" y="3063406"/>
            <a:ext cx="4318931" cy="3403831"/>
          </a:xfrm>
          <a:prstGeom prst="rect">
            <a:avLst/>
          </a:prstGeom>
        </p:spPr>
      </p:pic>
      <p:pic>
        <p:nvPicPr>
          <p:cNvPr id="12" name="Picture 11"/>
          <p:cNvPicPr>
            <a:picLocks noChangeAspect="1"/>
          </p:cNvPicPr>
          <p:nvPr/>
        </p:nvPicPr>
        <p:blipFill>
          <a:blip r:embed="rId3"/>
          <a:stretch>
            <a:fillRect/>
          </a:stretch>
        </p:blipFill>
        <p:spPr>
          <a:xfrm>
            <a:off x="4318931" y="856420"/>
            <a:ext cx="4742857" cy="3866667"/>
          </a:xfrm>
          <a:prstGeom prst="rect">
            <a:avLst/>
          </a:prstGeom>
        </p:spPr>
      </p:pic>
      <p:sp>
        <p:nvSpPr>
          <p:cNvPr id="13" name="Rounded Rectangular Callout 14"/>
          <p:cNvSpPr/>
          <p:nvPr/>
        </p:nvSpPr>
        <p:spPr>
          <a:xfrm>
            <a:off x="530352" y="1615440"/>
            <a:ext cx="3645408" cy="952500"/>
          </a:xfrm>
          <a:prstGeom prst="wedgeRoundRectCallout">
            <a:avLst>
              <a:gd name="adj1" fmla="val 59212"/>
              <a:gd name="adj2" fmla="val 15935"/>
              <a:gd name="adj3" fmla="val 16667"/>
            </a:avLst>
          </a:prstGeom>
          <a:solidFill>
            <a:schemeClr val="accent3"/>
          </a:solidFill>
          <a:ln>
            <a:solidFill>
              <a:schemeClr val="accent3"/>
            </a:solidFill>
          </a:ln>
        </p:spPr>
        <p:style>
          <a:lnRef idx="2">
            <a:schemeClr val="accent3"/>
          </a:lnRef>
          <a:fillRef idx="1">
            <a:schemeClr val="lt1"/>
          </a:fillRef>
          <a:effectRef idx="0">
            <a:schemeClr val="accent3"/>
          </a:effectRef>
          <a:fontRef idx="minor">
            <a:schemeClr val="dk1"/>
          </a:fontRef>
        </p:style>
        <p:txBody>
          <a:bodyPr rtlCol="0" anchor="ctr"/>
          <a:lstStyle/>
          <a:p>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Trajectory set approximation:</a:t>
            </a:r>
          </a:p>
          <a:p>
            <a:pPr marL="285750" indent="-285750">
              <a:buFont typeface="Arial" panose="020B0604020202020204" pitchFamily="34" charset="0"/>
              <a:buChar char="•"/>
            </a:pP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1350 movements</a:t>
            </a:r>
          </a:p>
          <a:p>
            <a:pPr marL="285750" indent="-285750">
              <a:buFont typeface="Arial" panose="020B0604020202020204" pitchFamily="34" charset="0"/>
              <a:buChar char="•"/>
            </a:pP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270 paths</a:t>
            </a:r>
          </a:p>
        </p:txBody>
      </p:sp>
      <p:sp>
        <p:nvSpPr>
          <p:cNvPr id="14" name="Rounded Rectangular Callout 15"/>
          <p:cNvSpPr/>
          <p:nvPr/>
        </p:nvSpPr>
        <p:spPr>
          <a:xfrm>
            <a:off x="4515758" y="4967425"/>
            <a:ext cx="2696412" cy="889543"/>
          </a:xfrm>
          <a:prstGeom prst="wedgeRoundRectCallout">
            <a:avLst>
              <a:gd name="adj1" fmla="val -58456"/>
              <a:gd name="adj2" fmla="val -19943"/>
              <a:gd name="adj3" fmla="val 16667"/>
            </a:avLst>
          </a:prstGeom>
          <a:solidFill>
            <a:srgbClr val="00B050"/>
          </a:solidFill>
          <a:ln>
            <a:solidFill>
              <a:srgbClr val="00B050"/>
            </a:solidFill>
          </a:ln>
        </p:spPr>
        <p:style>
          <a:lnRef idx="2">
            <a:schemeClr val="accent5"/>
          </a:lnRef>
          <a:fillRef idx="1">
            <a:schemeClr val="lt1"/>
          </a:fillRef>
          <a:effectRef idx="0">
            <a:schemeClr val="accent5"/>
          </a:effectRef>
          <a:fontRef idx="minor">
            <a:schemeClr val="dk1"/>
          </a:fontRef>
        </p:style>
        <p:txBody>
          <a:bodyPr rtlCol="0" anchor="ctr"/>
          <a:lstStyle/>
          <a:p>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Graph approximation:</a:t>
            </a:r>
          </a:p>
          <a:p>
            <a:pPr marL="285750" indent="-285750">
              <a:buFont typeface="Arial" panose="020B0604020202020204" pitchFamily="34" charset="0"/>
              <a:buChar char="•"/>
            </a:pP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351 nodes</a:t>
            </a:r>
          </a:p>
          <a:p>
            <a:pPr marL="285750" indent="-285750">
              <a:buFont typeface="Arial" panose="020B0604020202020204" pitchFamily="34" charset="0"/>
              <a:buChar char="•"/>
            </a:pP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270 paths</a:t>
            </a:r>
          </a:p>
        </p:txBody>
      </p:sp>
    </p:spTree>
    <p:extLst>
      <p:ext uri="{BB962C8B-B14F-4D97-AF65-F5344CB8AC3E}">
        <p14:creationId xmlns:p14="http://schemas.microsoft.com/office/powerpoint/2010/main" val="20217730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research topic</a:t>
            </a:r>
          </a:p>
        </p:txBody>
      </p:sp>
      <p:sp>
        <p:nvSpPr>
          <p:cNvPr id="3" name="Content Placeholder 2"/>
          <p:cNvSpPr>
            <a:spLocks noGrp="1"/>
          </p:cNvSpPr>
          <p:nvPr>
            <p:ph sz="quarter" idx="12"/>
          </p:nvPr>
        </p:nvSpPr>
        <p:spPr/>
        <p:txBody>
          <a:bodyPr/>
          <a:lstStyle/>
          <a:p>
            <a:pPr marL="0" indent="0">
              <a:buNone/>
            </a:pPr>
            <a:r>
              <a:rPr lang="en-US" b="1" i="1" u="sng" dirty="0"/>
              <a:t>Obstacle avoidance for UAV/UAS/RPAS systems:</a:t>
            </a:r>
          </a:p>
          <a:p>
            <a:pPr marL="0" indent="0">
              <a:buNone/>
            </a:pPr>
            <a:r>
              <a:rPr lang="en-US" dirty="0"/>
              <a:t>Given:</a:t>
            </a:r>
          </a:p>
          <a:p>
            <a:r>
              <a:rPr lang="en-US" dirty="0"/>
              <a:t>partially known world, changing weather, information sources </a:t>
            </a:r>
          </a:p>
          <a:p>
            <a:r>
              <a:rPr lang="en-US" dirty="0"/>
              <a:t>mission plan, </a:t>
            </a:r>
          </a:p>
          <a:p>
            <a:r>
              <a:rPr lang="en-US" dirty="0"/>
              <a:t>small UAV equipped with a LiDAR  and ADS-B sensors</a:t>
            </a:r>
          </a:p>
          <a:p>
            <a:pPr marL="0" indent="0">
              <a:buNone/>
            </a:pPr>
            <a:endParaRPr lang="en-US" dirty="0"/>
          </a:p>
          <a:p>
            <a:r>
              <a:rPr lang="en-US" dirty="0"/>
              <a:t>Safe and robust approach to real-time reactive obstacle avoidance </a:t>
            </a:r>
          </a:p>
          <a:p>
            <a:pPr lvl="1"/>
            <a:r>
              <a:rPr lang="en-US" dirty="0"/>
              <a:t>small computational footprint </a:t>
            </a:r>
          </a:p>
          <a:p>
            <a:pPr lvl="1"/>
            <a:r>
              <a:rPr lang="en-US" dirty="0"/>
              <a:t>guarantees safe path </a:t>
            </a:r>
          </a:p>
          <a:p>
            <a:pPr lvl="1"/>
            <a:r>
              <a:rPr lang="en-US" dirty="0"/>
              <a:t>guarantees turn return checkpoint</a:t>
            </a:r>
          </a:p>
          <a:p>
            <a:endParaRPr lang="en-US" dirty="0"/>
          </a:p>
          <a:p>
            <a:r>
              <a:rPr lang="en-US" dirty="0"/>
              <a:t>Main applications: </a:t>
            </a:r>
          </a:p>
          <a:p>
            <a:pPr lvl="1"/>
            <a:r>
              <a:rPr lang="en-US" dirty="0"/>
              <a:t>terrain avoidance for low altitude flights</a:t>
            </a:r>
          </a:p>
          <a:p>
            <a:pPr lvl="1"/>
            <a:r>
              <a:rPr lang="en-US" dirty="0"/>
              <a:t>avoidance of intruders</a:t>
            </a:r>
          </a:p>
          <a:p>
            <a:endParaRPr lang="en-US" dirty="0"/>
          </a:p>
        </p:txBody>
      </p:sp>
      <p:sp>
        <p:nvSpPr>
          <p:cNvPr id="4" name="Slide Number Placeholder 3"/>
          <p:cNvSpPr>
            <a:spLocks noGrp="1"/>
          </p:cNvSpPr>
          <p:nvPr>
            <p:ph type="sldNum" sz="quarter" idx="13"/>
          </p:nvPr>
        </p:nvSpPr>
        <p:spPr/>
        <p:txBody>
          <a:bodyPr/>
          <a:lstStyle/>
          <a:p>
            <a:pPr>
              <a:defRPr/>
            </a:pPr>
            <a:fld id="{49F53ADA-54B7-4D62-BC4B-6B91A22A65F9}" type="slidenum">
              <a:rPr lang="en-US" smtClean="0"/>
              <a:pPr>
                <a:defRPr/>
              </a:pPr>
              <a:t>2</a:t>
            </a:fld>
            <a:endParaRPr lang="en-US" dirty="0"/>
          </a:p>
        </p:txBody>
      </p:sp>
    </p:spTree>
    <p:extLst>
      <p:ext uri="{BB962C8B-B14F-4D97-AF65-F5344CB8AC3E}">
        <p14:creationId xmlns:p14="http://schemas.microsoft.com/office/powerpoint/2010/main" val="218078631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Mission plan</a:t>
            </a:r>
          </a:p>
        </p:txBody>
      </p:sp>
      <p:sp>
        <p:nvSpPr>
          <p:cNvPr id="5" name="Rounded Rectangle 4"/>
          <p:cNvSpPr/>
          <p:nvPr/>
        </p:nvSpPr>
        <p:spPr>
          <a:xfrm>
            <a:off x="3609746" y="3667386"/>
            <a:ext cx="1812022" cy="914400"/>
          </a:xfrm>
          <a:prstGeom prst="roundRect">
            <a:avLst/>
          </a:prstGeom>
          <a:solidFill>
            <a:schemeClr val="bg1">
              <a:lumMod val="85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Avoidance grid</a:t>
            </a:r>
          </a:p>
        </p:txBody>
      </p:sp>
      <p:sp>
        <p:nvSpPr>
          <p:cNvPr id="6" name="Rounded Rectangle 5"/>
          <p:cNvSpPr/>
          <p:nvPr/>
        </p:nvSpPr>
        <p:spPr>
          <a:xfrm>
            <a:off x="3609746" y="2458672"/>
            <a:ext cx="1812022" cy="914400"/>
          </a:xfrm>
          <a:prstGeom prst="roundRect">
            <a:avLst/>
          </a:prstGeom>
          <a:solidFill>
            <a:schemeClr val="bg1">
              <a:lumMod val="85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Data fusion</a:t>
            </a:r>
          </a:p>
        </p:txBody>
      </p:sp>
      <p:sp>
        <p:nvSpPr>
          <p:cNvPr id="7" name="Rounded Rectangle 6"/>
          <p:cNvSpPr/>
          <p:nvPr/>
        </p:nvSpPr>
        <p:spPr>
          <a:xfrm>
            <a:off x="3609746" y="4885886"/>
            <a:ext cx="1812022"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Movement Automaton</a:t>
            </a:r>
          </a:p>
        </p:txBody>
      </p:sp>
      <p:sp>
        <p:nvSpPr>
          <p:cNvPr id="8" name="Rounded Rectangle 7"/>
          <p:cNvSpPr/>
          <p:nvPr/>
        </p:nvSpPr>
        <p:spPr>
          <a:xfrm>
            <a:off x="6704915" y="948981"/>
            <a:ext cx="1812022" cy="914400"/>
          </a:xfrm>
          <a:prstGeom prst="roundRect">
            <a:avLst/>
          </a:prstGeom>
          <a:solidFill>
            <a:schemeClr val="bg1">
              <a:lumMod val="85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LiDAR</a:t>
            </a:r>
          </a:p>
        </p:txBody>
      </p:sp>
      <p:sp>
        <p:nvSpPr>
          <p:cNvPr id="9" name="Rounded Rectangle 8"/>
          <p:cNvSpPr/>
          <p:nvPr/>
        </p:nvSpPr>
        <p:spPr>
          <a:xfrm>
            <a:off x="3609746" y="907318"/>
            <a:ext cx="1812022" cy="914400"/>
          </a:xfrm>
          <a:prstGeom prst="roundRect">
            <a:avLst/>
          </a:prstGeom>
          <a:solidFill>
            <a:schemeClr val="bg1">
              <a:lumMod val="85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Obstacle Map</a:t>
            </a:r>
          </a:p>
        </p:txBody>
      </p:sp>
      <p:sp>
        <p:nvSpPr>
          <p:cNvPr id="10" name="Rounded Rectangle 9"/>
          <p:cNvSpPr/>
          <p:nvPr/>
        </p:nvSpPr>
        <p:spPr>
          <a:xfrm>
            <a:off x="514578" y="948981"/>
            <a:ext cx="1812022" cy="914400"/>
          </a:xfrm>
          <a:prstGeom prst="roundRect">
            <a:avLst/>
          </a:prstGeom>
          <a:solidFill>
            <a:schemeClr val="bg1">
              <a:lumMod val="85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ADS-B</a:t>
            </a:r>
          </a:p>
        </p:txBody>
      </p:sp>
      <p:sp>
        <p:nvSpPr>
          <p:cNvPr id="11" name="Rounded Rectangle 10"/>
          <p:cNvSpPr/>
          <p:nvPr/>
        </p:nvSpPr>
        <p:spPr>
          <a:xfrm>
            <a:off x="6704915" y="2458672"/>
            <a:ext cx="1812022" cy="914400"/>
          </a:xfrm>
          <a:prstGeom prst="roundRect">
            <a:avLst/>
          </a:prstGeom>
          <a:solidFill>
            <a:srgbClr val="00B050"/>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Mission Plan</a:t>
            </a:r>
          </a:p>
        </p:txBody>
      </p:sp>
      <p:sp>
        <p:nvSpPr>
          <p:cNvPr id="12" name="Rounded Rectangle 11"/>
          <p:cNvSpPr/>
          <p:nvPr/>
        </p:nvSpPr>
        <p:spPr>
          <a:xfrm>
            <a:off x="514578" y="2408709"/>
            <a:ext cx="1812022" cy="914400"/>
          </a:xfrm>
          <a:prstGeom prst="roundRect">
            <a:avLst/>
          </a:prstGeom>
          <a:solidFill>
            <a:schemeClr val="bg1">
              <a:lumMod val="85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Rule Engine</a:t>
            </a:r>
          </a:p>
        </p:txBody>
      </p:sp>
      <p:sp>
        <p:nvSpPr>
          <p:cNvPr id="13" name="Rounded Rectangle 12"/>
          <p:cNvSpPr/>
          <p:nvPr/>
        </p:nvSpPr>
        <p:spPr>
          <a:xfrm>
            <a:off x="514578" y="4885886"/>
            <a:ext cx="1812022"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Vehicle control</a:t>
            </a:r>
          </a:p>
        </p:txBody>
      </p:sp>
      <p:sp>
        <p:nvSpPr>
          <p:cNvPr id="14" name="Rounded Rectangle 13"/>
          <p:cNvSpPr/>
          <p:nvPr/>
        </p:nvSpPr>
        <p:spPr>
          <a:xfrm>
            <a:off x="6704915" y="4885886"/>
            <a:ext cx="1812022"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Reach set estimation</a:t>
            </a:r>
          </a:p>
        </p:txBody>
      </p:sp>
      <p:cxnSp>
        <p:nvCxnSpPr>
          <p:cNvPr id="16" name="Elbow Connector 15"/>
          <p:cNvCxnSpPr>
            <a:stCxn id="10" idx="2"/>
            <a:endCxn id="6" idx="0"/>
          </p:cNvCxnSpPr>
          <p:nvPr/>
        </p:nvCxnSpPr>
        <p:spPr>
          <a:xfrm rot="16200000" flipH="1">
            <a:off x="2670528" y="613442"/>
            <a:ext cx="595291" cy="3095168"/>
          </a:xfrm>
          <a:prstGeom prst="bentConnector3">
            <a:avLst/>
          </a:prstGeom>
          <a:ln w="12700" cmpd="sng">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8" idx="2"/>
            <a:endCxn id="6" idx="0"/>
          </p:cNvCxnSpPr>
          <p:nvPr/>
        </p:nvCxnSpPr>
        <p:spPr>
          <a:xfrm rot="5400000">
            <a:off x="5765697" y="613442"/>
            <a:ext cx="595291" cy="3095169"/>
          </a:xfrm>
          <a:prstGeom prst="bentConnector3">
            <a:avLst/>
          </a:prstGeom>
          <a:ln w="12700" cmpd="sng">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9" idx="2"/>
            <a:endCxn id="6" idx="0"/>
          </p:cNvCxnSpPr>
          <p:nvPr/>
        </p:nvCxnSpPr>
        <p:spPr>
          <a:xfrm>
            <a:off x="4515757" y="1821718"/>
            <a:ext cx="0" cy="636954"/>
          </a:xfrm>
          <a:prstGeom prst="straightConnector1">
            <a:avLst/>
          </a:prstGeom>
          <a:ln w="12700" cmpd="sng">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12" idx="2"/>
            <a:endCxn id="5" idx="1"/>
          </p:cNvCxnSpPr>
          <p:nvPr/>
        </p:nvCxnSpPr>
        <p:spPr>
          <a:xfrm rot="16200000" flipH="1">
            <a:off x="2114429" y="2629268"/>
            <a:ext cx="801477" cy="2189157"/>
          </a:xfrm>
          <a:prstGeom prst="bentConnector2">
            <a:avLst/>
          </a:prstGeom>
          <a:ln w="12700" cmpd="sng">
            <a:solidFill>
              <a:schemeClr val="bg1">
                <a:lumMod val="50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6" idx="2"/>
            <a:endCxn id="5" idx="0"/>
          </p:cNvCxnSpPr>
          <p:nvPr/>
        </p:nvCxnSpPr>
        <p:spPr>
          <a:xfrm>
            <a:off x="4515757" y="3373072"/>
            <a:ext cx="0" cy="294314"/>
          </a:xfrm>
          <a:prstGeom prst="straightConnector1">
            <a:avLst/>
          </a:prstGeom>
          <a:ln w="12700" cmpd="sng">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1" idx="2"/>
            <a:endCxn id="5" idx="3"/>
          </p:cNvCxnSpPr>
          <p:nvPr/>
        </p:nvCxnSpPr>
        <p:spPr>
          <a:xfrm rot="5400000">
            <a:off x="6140590" y="2654250"/>
            <a:ext cx="751514" cy="2189158"/>
          </a:xfrm>
          <a:prstGeom prst="bentConnector2">
            <a:avLst/>
          </a:prstGeom>
          <a:ln w="12700" cmpd="sng">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Elbow Connector 31"/>
          <p:cNvCxnSpPr>
            <a:stCxn id="14" idx="0"/>
            <a:endCxn id="5" idx="3"/>
          </p:cNvCxnSpPr>
          <p:nvPr/>
        </p:nvCxnSpPr>
        <p:spPr>
          <a:xfrm rot="16200000" flipV="1">
            <a:off x="6135697" y="3410657"/>
            <a:ext cx="761300" cy="2189158"/>
          </a:xfrm>
          <a:prstGeom prst="bentConnector2">
            <a:avLst/>
          </a:prstGeom>
          <a:ln w="12700" cmpd="sng">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7" idx="3"/>
            <a:endCxn id="14" idx="1"/>
          </p:cNvCxnSpPr>
          <p:nvPr/>
        </p:nvCxnSpPr>
        <p:spPr>
          <a:xfrm>
            <a:off x="5421768" y="5343086"/>
            <a:ext cx="1283147" cy="0"/>
          </a:xfrm>
          <a:prstGeom prst="straightConnector1">
            <a:avLst/>
          </a:prstGeom>
          <a:ln w="12700" cmpd="sng">
            <a:solidFill>
              <a:schemeClr val="bg1">
                <a:lumMod val="50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5" idx="2"/>
            <a:endCxn id="7" idx="0"/>
          </p:cNvCxnSpPr>
          <p:nvPr/>
        </p:nvCxnSpPr>
        <p:spPr>
          <a:xfrm>
            <a:off x="4515757" y="4581786"/>
            <a:ext cx="0" cy="304100"/>
          </a:xfrm>
          <a:prstGeom prst="straightConnector1">
            <a:avLst/>
          </a:prstGeom>
          <a:ln w="12700" cmpd="sng">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13" idx="3"/>
            <a:endCxn id="7" idx="1"/>
          </p:cNvCxnSpPr>
          <p:nvPr/>
        </p:nvCxnSpPr>
        <p:spPr>
          <a:xfrm>
            <a:off x="2326600" y="5343086"/>
            <a:ext cx="1283146" cy="0"/>
          </a:xfrm>
          <a:prstGeom prst="straightConnector1">
            <a:avLst/>
          </a:prstGeom>
          <a:ln w="12700" cmpd="sng">
            <a:solidFill>
              <a:schemeClr val="bg1">
                <a:lumMod val="50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4" name="Rectangular Callout 23"/>
          <p:cNvSpPr/>
          <p:nvPr/>
        </p:nvSpPr>
        <p:spPr>
          <a:xfrm>
            <a:off x="514578" y="965508"/>
            <a:ext cx="6020446" cy="3159078"/>
          </a:xfrm>
          <a:prstGeom prst="wedgeRectCallout">
            <a:avLst>
              <a:gd name="adj1" fmla="val 52102"/>
              <a:gd name="adj2" fmla="val 4623"/>
            </a:avLst>
          </a:prstGeom>
          <a:ln/>
        </p:spPr>
        <p:style>
          <a:lnRef idx="0">
            <a:schemeClr val="accent3"/>
          </a:lnRef>
          <a:fillRef idx="3">
            <a:schemeClr val="accent3"/>
          </a:fillRef>
          <a:effectRef idx="3">
            <a:schemeClr val="accent3"/>
          </a:effectRef>
          <a:fontRef idx="minor">
            <a:schemeClr val="lt1"/>
          </a:fontRef>
        </p:style>
        <p:txBody>
          <a:bodyPr rtlCol="0" anchor="t"/>
          <a:lstStyle/>
          <a:p>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9908" t="7546" r="51193" b="53210"/>
          <a:stretch/>
        </p:blipFill>
        <p:spPr>
          <a:xfrm>
            <a:off x="620785" y="1052532"/>
            <a:ext cx="5821959" cy="2979635"/>
          </a:xfrm>
          <a:prstGeom prst="rect">
            <a:avLst/>
          </a:prstGeom>
        </p:spPr>
      </p:pic>
      <p:sp>
        <p:nvSpPr>
          <p:cNvPr id="27" name="Slide Number Placeholder 3"/>
          <p:cNvSpPr>
            <a:spLocks noGrp="1"/>
          </p:cNvSpPr>
          <p:nvPr>
            <p:ph type="sldNum" sz="quarter" idx="4294967295"/>
          </p:nvPr>
        </p:nvSpPr>
        <p:spPr>
          <a:xfrm>
            <a:off x="8734425" y="-28575"/>
            <a:ext cx="506413" cy="504825"/>
          </a:xfrm>
          <a:prstGeom prst="rect">
            <a:avLst/>
          </a:prstGeom>
        </p:spPr>
        <p:txBody>
          <a:bodyPr/>
          <a:lstStyle/>
          <a:p>
            <a:pPr>
              <a:defRPr/>
            </a:pPr>
            <a:r>
              <a:rPr lang="en-US" sz="1800" dirty="0">
                <a:solidFill>
                  <a:schemeClr val="bg1"/>
                </a:solidFill>
                <a:latin typeface="+mn-lt"/>
              </a:rPr>
              <a:t>4</a:t>
            </a:r>
          </a:p>
        </p:txBody>
      </p:sp>
    </p:spTree>
    <p:extLst>
      <p:ext uri="{BB962C8B-B14F-4D97-AF65-F5344CB8AC3E}">
        <p14:creationId xmlns:p14="http://schemas.microsoft.com/office/powerpoint/2010/main" val="361994427"/>
      </p:ext>
    </p:extLst>
  </p:cSld>
  <p:clrMapOvr>
    <a:masterClrMapping/>
  </p:clrMapOvr>
  <mc:AlternateContent xmlns:mc="http://schemas.openxmlformats.org/markup-compatibility/2006" xmlns:p14="http://schemas.microsoft.com/office/powerpoint/2010/main">
    <mc:Choice Requires="p14">
      <p:transition spd="slow" p14:dur="5000" advClick="0" advTm="5000"/>
    </mc:Choice>
    <mc:Fallback xmlns="">
      <p:transition spd="slow" advClick="0" advTm="5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mathematical background:</a:t>
            </a:r>
          </a:p>
        </p:txBody>
      </p:sp>
      <p:sp>
        <p:nvSpPr>
          <p:cNvPr id="3" name="Content Placeholder 2"/>
          <p:cNvSpPr>
            <a:spLocks noGrp="1"/>
          </p:cNvSpPr>
          <p:nvPr>
            <p:ph sz="quarter" idx="12"/>
          </p:nvPr>
        </p:nvSpPr>
        <p:spPr/>
        <p:txBody>
          <a:bodyPr/>
          <a:lstStyle/>
          <a:p>
            <a:pPr marL="0" indent="0">
              <a:buNone/>
            </a:pPr>
            <a:r>
              <a:rPr lang="en-US" sz="2800" dirty="0"/>
              <a:t>What you need ?</a:t>
            </a:r>
          </a:p>
          <a:p>
            <a:r>
              <a:rPr lang="en-US" sz="2000" dirty="0"/>
              <a:t>Define mission as </a:t>
            </a:r>
            <a:r>
              <a:rPr lang="en-US" sz="2000" i="1" u="sng" dirty="0"/>
              <a:t>sequence of waypoints </a:t>
            </a:r>
            <a:endParaRPr lang="en-US" sz="2000" dirty="0"/>
          </a:p>
          <a:p>
            <a:r>
              <a:rPr lang="en-US" sz="2000" dirty="0"/>
              <a:t>Define </a:t>
            </a:r>
            <a:r>
              <a:rPr lang="en-US" sz="2000" i="1" u="sng" dirty="0"/>
              <a:t>waypoint passing condition </a:t>
            </a:r>
            <a:r>
              <a:rPr lang="en-US" sz="2000" dirty="0"/>
              <a:t>to evaluate performance,</a:t>
            </a:r>
          </a:p>
        </p:txBody>
      </p:sp>
      <p:sp>
        <p:nvSpPr>
          <p:cNvPr id="4" name="Slide Number Placeholder 3"/>
          <p:cNvSpPr>
            <a:spLocks noGrp="1"/>
          </p:cNvSpPr>
          <p:nvPr>
            <p:ph type="sldNum" sz="quarter" idx="13"/>
          </p:nvPr>
        </p:nvSpPr>
        <p:spPr/>
        <p:txBody>
          <a:bodyPr/>
          <a:lstStyle/>
          <a:p>
            <a:pPr>
              <a:defRPr/>
            </a:pPr>
            <a:fld id="{49F53ADA-54B7-4D62-BC4B-6B91A22A65F9}" type="slidenum">
              <a:rPr lang="en-US" smtClean="0"/>
              <a:pPr>
                <a:defRPr/>
              </a:pPr>
              <a:t>30</a:t>
            </a:fld>
            <a:endParaRPr lang="en-US" dirty="0"/>
          </a:p>
        </p:txBody>
      </p:sp>
      <p:pic>
        <p:nvPicPr>
          <p:cNvPr id="5" name="Picture 4"/>
          <p:cNvPicPr>
            <a:picLocks noChangeAspect="1"/>
          </p:cNvPicPr>
          <p:nvPr/>
        </p:nvPicPr>
        <p:blipFill>
          <a:blip r:embed="rId2"/>
          <a:stretch>
            <a:fillRect/>
          </a:stretch>
        </p:blipFill>
        <p:spPr>
          <a:xfrm>
            <a:off x="532341" y="2963892"/>
            <a:ext cx="7678972" cy="3075911"/>
          </a:xfrm>
          <a:prstGeom prst="rect">
            <a:avLst/>
          </a:prstGeom>
        </p:spPr>
      </p:pic>
    </p:spTree>
    <p:extLst>
      <p:ext uri="{BB962C8B-B14F-4D97-AF65-F5344CB8AC3E}">
        <p14:creationId xmlns:p14="http://schemas.microsoft.com/office/powerpoint/2010/main" val="9489247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ADS-B</a:t>
            </a:r>
          </a:p>
        </p:txBody>
      </p:sp>
      <p:sp>
        <p:nvSpPr>
          <p:cNvPr id="5" name="Rounded Rectangle 4"/>
          <p:cNvSpPr/>
          <p:nvPr/>
        </p:nvSpPr>
        <p:spPr>
          <a:xfrm>
            <a:off x="3609746" y="3667386"/>
            <a:ext cx="1812022" cy="914400"/>
          </a:xfrm>
          <a:prstGeom prst="roundRect">
            <a:avLst/>
          </a:prstGeom>
          <a:solidFill>
            <a:schemeClr val="bg1">
              <a:lumMod val="85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Avoidance grid</a:t>
            </a:r>
          </a:p>
        </p:txBody>
      </p:sp>
      <p:sp>
        <p:nvSpPr>
          <p:cNvPr id="6" name="Rounded Rectangle 5"/>
          <p:cNvSpPr/>
          <p:nvPr/>
        </p:nvSpPr>
        <p:spPr>
          <a:xfrm>
            <a:off x="3609746" y="2458672"/>
            <a:ext cx="1812022" cy="914400"/>
          </a:xfrm>
          <a:prstGeom prst="roundRect">
            <a:avLst/>
          </a:prstGeom>
          <a:solidFill>
            <a:schemeClr val="bg1">
              <a:lumMod val="85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Data fusion</a:t>
            </a:r>
          </a:p>
        </p:txBody>
      </p:sp>
      <p:sp>
        <p:nvSpPr>
          <p:cNvPr id="7" name="Rounded Rectangle 6"/>
          <p:cNvSpPr/>
          <p:nvPr/>
        </p:nvSpPr>
        <p:spPr>
          <a:xfrm>
            <a:off x="3609746" y="4885886"/>
            <a:ext cx="1812022"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Movement Automaton</a:t>
            </a:r>
          </a:p>
        </p:txBody>
      </p:sp>
      <p:sp>
        <p:nvSpPr>
          <p:cNvPr id="8" name="Rounded Rectangle 7"/>
          <p:cNvSpPr/>
          <p:nvPr/>
        </p:nvSpPr>
        <p:spPr>
          <a:xfrm>
            <a:off x="6704915" y="948981"/>
            <a:ext cx="1812022" cy="914400"/>
          </a:xfrm>
          <a:prstGeom prst="roundRect">
            <a:avLst/>
          </a:prstGeom>
          <a:solidFill>
            <a:schemeClr val="bg1">
              <a:lumMod val="85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LiDAR</a:t>
            </a:r>
          </a:p>
        </p:txBody>
      </p:sp>
      <p:sp>
        <p:nvSpPr>
          <p:cNvPr id="9" name="Rounded Rectangle 8"/>
          <p:cNvSpPr/>
          <p:nvPr/>
        </p:nvSpPr>
        <p:spPr>
          <a:xfrm>
            <a:off x="3609746" y="907318"/>
            <a:ext cx="1812022" cy="914400"/>
          </a:xfrm>
          <a:prstGeom prst="roundRect">
            <a:avLst/>
          </a:prstGeom>
          <a:solidFill>
            <a:schemeClr val="bg1">
              <a:lumMod val="85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Obstacle Map</a:t>
            </a:r>
          </a:p>
        </p:txBody>
      </p:sp>
      <p:sp>
        <p:nvSpPr>
          <p:cNvPr id="10" name="Rounded Rectangle 9"/>
          <p:cNvSpPr/>
          <p:nvPr/>
        </p:nvSpPr>
        <p:spPr>
          <a:xfrm>
            <a:off x="514578" y="948981"/>
            <a:ext cx="1812022"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ADS-B</a:t>
            </a:r>
          </a:p>
        </p:txBody>
      </p:sp>
      <p:sp>
        <p:nvSpPr>
          <p:cNvPr id="11" name="Rounded Rectangle 10"/>
          <p:cNvSpPr/>
          <p:nvPr/>
        </p:nvSpPr>
        <p:spPr>
          <a:xfrm>
            <a:off x="6704915" y="2458672"/>
            <a:ext cx="1812022" cy="914400"/>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Mission Plan</a:t>
            </a:r>
          </a:p>
        </p:txBody>
      </p:sp>
      <p:sp>
        <p:nvSpPr>
          <p:cNvPr id="12" name="Rounded Rectangle 11"/>
          <p:cNvSpPr/>
          <p:nvPr/>
        </p:nvSpPr>
        <p:spPr>
          <a:xfrm>
            <a:off x="514578" y="2408709"/>
            <a:ext cx="1812022"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Rule Engine</a:t>
            </a:r>
          </a:p>
        </p:txBody>
      </p:sp>
      <p:sp>
        <p:nvSpPr>
          <p:cNvPr id="13" name="Rounded Rectangle 12"/>
          <p:cNvSpPr/>
          <p:nvPr/>
        </p:nvSpPr>
        <p:spPr>
          <a:xfrm>
            <a:off x="514578" y="4885886"/>
            <a:ext cx="1812022"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Vehicle control</a:t>
            </a:r>
          </a:p>
        </p:txBody>
      </p:sp>
      <p:sp>
        <p:nvSpPr>
          <p:cNvPr id="14" name="Rounded Rectangle 13"/>
          <p:cNvSpPr/>
          <p:nvPr/>
        </p:nvSpPr>
        <p:spPr>
          <a:xfrm>
            <a:off x="6704915" y="4885886"/>
            <a:ext cx="1812022"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Reach set estimation</a:t>
            </a:r>
          </a:p>
        </p:txBody>
      </p:sp>
      <p:cxnSp>
        <p:nvCxnSpPr>
          <p:cNvPr id="16" name="Elbow Connector 15"/>
          <p:cNvCxnSpPr>
            <a:stCxn id="10" idx="2"/>
            <a:endCxn id="6" idx="0"/>
          </p:cNvCxnSpPr>
          <p:nvPr/>
        </p:nvCxnSpPr>
        <p:spPr>
          <a:xfrm rot="16200000" flipH="1">
            <a:off x="2670528" y="613442"/>
            <a:ext cx="595291" cy="3095168"/>
          </a:xfrm>
          <a:prstGeom prst="bentConnector3">
            <a:avLst/>
          </a:prstGeom>
          <a:ln w="12700" cmpd="sng">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8" idx="2"/>
            <a:endCxn id="6" idx="0"/>
          </p:cNvCxnSpPr>
          <p:nvPr/>
        </p:nvCxnSpPr>
        <p:spPr>
          <a:xfrm rot="5400000">
            <a:off x="5765697" y="613442"/>
            <a:ext cx="595291" cy="3095169"/>
          </a:xfrm>
          <a:prstGeom prst="bentConnector3">
            <a:avLst/>
          </a:prstGeom>
          <a:ln w="12700" cmpd="sng">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9" idx="2"/>
            <a:endCxn id="6" idx="0"/>
          </p:cNvCxnSpPr>
          <p:nvPr/>
        </p:nvCxnSpPr>
        <p:spPr>
          <a:xfrm>
            <a:off x="4515757" y="1821718"/>
            <a:ext cx="0" cy="636954"/>
          </a:xfrm>
          <a:prstGeom prst="straightConnector1">
            <a:avLst/>
          </a:prstGeom>
          <a:ln w="12700" cmpd="sng">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12" idx="2"/>
            <a:endCxn id="5" idx="1"/>
          </p:cNvCxnSpPr>
          <p:nvPr/>
        </p:nvCxnSpPr>
        <p:spPr>
          <a:xfrm rot="16200000" flipH="1">
            <a:off x="2114429" y="2629268"/>
            <a:ext cx="801477" cy="2189157"/>
          </a:xfrm>
          <a:prstGeom prst="bentConnector2">
            <a:avLst/>
          </a:prstGeom>
          <a:ln w="12700" cmpd="sng">
            <a:solidFill>
              <a:schemeClr val="bg1">
                <a:lumMod val="50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6" idx="2"/>
            <a:endCxn id="5" idx="0"/>
          </p:cNvCxnSpPr>
          <p:nvPr/>
        </p:nvCxnSpPr>
        <p:spPr>
          <a:xfrm>
            <a:off x="4515757" y="3373072"/>
            <a:ext cx="0" cy="294314"/>
          </a:xfrm>
          <a:prstGeom prst="straightConnector1">
            <a:avLst/>
          </a:prstGeom>
          <a:ln w="12700" cmpd="sng">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1" idx="2"/>
            <a:endCxn id="5" idx="3"/>
          </p:cNvCxnSpPr>
          <p:nvPr/>
        </p:nvCxnSpPr>
        <p:spPr>
          <a:xfrm rot="5400000">
            <a:off x="6140590" y="2654250"/>
            <a:ext cx="751514" cy="2189158"/>
          </a:xfrm>
          <a:prstGeom prst="bentConnector2">
            <a:avLst/>
          </a:prstGeom>
          <a:ln w="12700" cmpd="sng">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Elbow Connector 31"/>
          <p:cNvCxnSpPr>
            <a:stCxn id="14" idx="0"/>
            <a:endCxn id="5" idx="3"/>
          </p:cNvCxnSpPr>
          <p:nvPr/>
        </p:nvCxnSpPr>
        <p:spPr>
          <a:xfrm rot="16200000" flipV="1">
            <a:off x="6135697" y="3410657"/>
            <a:ext cx="761300" cy="2189158"/>
          </a:xfrm>
          <a:prstGeom prst="bentConnector2">
            <a:avLst/>
          </a:prstGeom>
          <a:ln w="12700" cmpd="sng">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7" idx="3"/>
            <a:endCxn id="14" idx="1"/>
          </p:cNvCxnSpPr>
          <p:nvPr/>
        </p:nvCxnSpPr>
        <p:spPr>
          <a:xfrm>
            <a:off x="5421768" y="5343086"/>
            <a:ext cx="1283147" cy="0"/>
          </a:xfrm>
          <a:prstGeom prst="straightConnector1">
            <a:avLst/>
          </a:prstGeom>
          <a:ln w="12700" cmpd="sng">
            <a:solidFill>
              <a:schemeClr val="bg1">
                <a:lumMod val="50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5" idx="2"/>
            <a:endCxn id="7" idx="0"/>
          </p:cNvCxnSpPr>
          <p:nvPr/>
        </p:nvCxnSpPr>
        <p:spPr>
          <a:xfrm>
            <a:off x="4515757" y="4581786"/>
            <a:ext cx="0" cy="304100"/>
          </a:xfrm>
          <a:prstGeom prst="straightConnector1">
            <a:avLst/>
          </a:prstGeom>
          <a:ln w="12700" cmpd="sng">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13" idx="3"/>
            <a:endCxn id="7" idx="1"/>
          </p:cNvCxnSpPr>
          <p:nvPr/>
        </p:nvCxnSpPr>
        <p:spPr>
          <a:xfrm>
            <a:off x="2326600" y="5343086"/>
            <a:ext cx="1283146" cy="0"/>
          </a:xfrm>
          <a:prstGeom prst="straightConnector1">
            <a:avLst/>
          </a:prstGeom>
          <a:ln w="12700" cmpd="sng">
            <a:solidFill>
              <a:schemeClr val="bg1">
                <a:lumMod val="50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4" name="Rectangular Callout 23"/>
          <p:cNvSpPr/>
          <p:nvPr/>
        </p:nvSpPr>
        <p:spPr>
          <a:xfrm>
            <a:off x="2573417" y="894351"/>
            <a:ext cx="6033688" cy="4323601"/>
          </a:xfrm>
          <a:prstGeom prst="wedgeRectCallout">
            <a:avLst>
              <a:gd name="adj1" fmla="val -54252"/>
              <a:gd name="adj2" fmla="val -34412"/>
            </a:avLst>
          </a:prstGeom>
          <a:ln/>
        </p:spPr>
        <p:style>
          <a:lnRef idx="0">
            <a:schemeClr val="accent3"/>
          </a:lnRef>
          <a:fillRef idx="3">
            <a:schemeClr val="accent3"/>
          </a:fillRef>
          <a:effectRef idx="3">
            <a:schemeClr val="accent3"/>
          </a:effectRef>
          <a:fontRef idx="minor">
            <a:schemeClr val="lt1"/>
          </a:fontRef>
        </p:style>
        <p:txBody>
          <a:bodyPr rtlCol="0" anchor="t"/>
          <a:lstStyle/>
          <a:p>
            <a:endParaRPr lang="en-US" dirty="0"/>
          </a:p>
        </p:txBody>
      </p:sp>
      <p:pic>
        <p:nvPicPr>
          <p:cNvPr id="2050" name="Picture 2" descr="http://darrenenns.no-ip.org/dmenns/ADS-B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8853" y="986912"/>
            <a:ext cx="5828084" cy="4127573"/>
          </a:xfrm>
          <a:prstGeom prst="rect">
            <a:avLst/>
          </a:prstGeom>
          <a:noFill/>
          <a:extLst>
            <a:ext uri="{909E8E84-426E-40DD-AFC4-6F175D3DCCD1}">
              <a14:hiddenFill xmlns:a14="http://schemas.microsoft.com/office/drawing/2010/main">
                <a:solidFill>
                  <a:srgbClr val="FFFFFF"/>
                </a:solidFill>
              </a14:hiddenFill>
            </a:ext>
          </a:extLst>
        </p:spPr>
      </p:pic>
      <p:sp>
        <p:nvSpPr>
          <p:cNvPr id="27" name="Rounded Rectangle 26"/>
          <p:cNvSpPr/>
          <p:nvPr/>
        </p:nvSpPr>
        <p:spPr>
          <a:xfrm>
            <a:off x="514578" y="961609"/>
            <a:ext cx="1812022" cy="914400"/>
          </a:xfrm>
          <a:prstGeom prst="roundRect">
            <a:avLst/>
          </a:prstGeom>
          <a:gradFill flip="none" rotWithShape="1">
            <a:gsLst>
              <a:gs pos="0">
                <a:srgbClr val="C00000"/>
              </a:gs>
              <a:gs pos="0">
                <a:srgbClr val="C00000"/>
              </a:gs>
              <a:gs pos="100000">
                <a:srgbClr val="00B050"/>
              </a:gs>
            </a:gsLst>
            <a:lin ang="6000000" scaled="0"/>
            <a:tileRect/>
          </a:gradFill>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ADS-B</a:t>
            </a:r>
          </a:p>
        </p:txBody>
      </p:sp>
      <p:sp>
        <p:nvSpPr>
          <p:cNvPr id="29" name="Slide Number Placeholder 3"/>
          <p:cNvSpPr>
            <a:spLocks noGrp="1"/>
          </p:cNvSpPr>
          <p:nvPr>
            <p:ph type="sldNum" sz="quarter" idx="4294967295"/>
          </p:nvPr>
        </p:nvSpPr>
        <p:spPr>
          <a:xfrm>
            <a:off x="8734425" y="-28575"/>
            <a:ext cx="506413" cy="504825"/>
          </a:xfrm>
          <a:prstGeom prst="rect">
            <a:avLst/>
          </a:prstGeom>
        </p:spPr>
        <p:txBody>
          <a:bodyPr/>
          <a:lstStyle/>
          <a:p>
            <a:pPr>
              <a:defRPr/>
            </a:pPr>
            <a:r>
              <a:rPr lang="en-US" sz="1800" dirty="0">
                <a:solidFill>
                  <a:schemeClr val="bg1"/>
                </a:solidFill>
                <a:latin typeface="+mn-lt"/>
              </a:rPr>
              <a:t>5</a:t>
            </a:r>
          </a:p>
        </p:txBody>
      </p:sp>
    </p:spTree>
    <p:extLst>
      <p:ext uri="{BB962C8B-B14F-4D97-AF65-F5344CB8AC3E}">
        <p14:creationId xmlns:p14="http://schemas.microsoft.com/office/powerpoint/2010/main" val="2466501503"/>
      </p:ext>
    </p:extLst>
  </p:cSld>
  <p:clrMapOvr>
    <a:masterClrMapping/>
  </p:clrMapOvr>
  <mc:AlternateContent xmlns:mc="http://schemas.openxmlformats.org/markup-compatibility/2006" xmlns:p14="http://schemas.microsoft.com/office/powerpoint/2010/main">
    <mc:Choice Requires="p14">
      <p:transition spd="slow" p14:dur="5000" advClick="0" advTm="5000"/>
    </mc:Choice>
    <mc:Fallback xmlns="">
      <p:transition spd="slow" advClick="0" advTm="500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LiDAR</a:t>
            </a:r>
          </a:p>
        </p:txBody>
      </p:sp>
      <p:sp>
        <p:nvSpPr>
          <p:cNvPr id="5" name="Rounded Rectangle 4"/>
          <p:cNvSpPr/>
          <p:nvPr/>
        </p:nvSpPr>
        <p:spPr>
          <a:xfrm>
            <a:off x="3609746" y="3667386"/>
            <a:ext cx="1812022"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Avoidance grid</a:t>
            </a:r>
          </a:p>
        </p:txBody>
      </p:sp>
      <p:sp>
        <p:nvSpPr>
          <p:cNvPr id="6" name="Rounded Rectangle 5"/>
          <p:cNvSpPr/>
          <p:nvPr/>
        </p:nvSpPr>
        <p:spPr>
          <a:xfrm>
            <a:off x="3609746" y="2458672"/>
            <a:ext cx="1812022" cy="914400"/>
          </a:xfrm>
          <a:prstGeom prst="roundRect">
            <a:avLst/>
          </a:prstGeom>
          <a:solidFill>
            <a:schemeClr val="bg1">
              <a:lumMod val="85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Data fusion</a:t>
            </a:r>
          </a:p>
        </p:txBody>
      </p:sp>
      <p:sp>
        <p:nvSpPr>
          <p:cNvPr id="7" name="Rounded Rectangle 6"/>
          <p:cNvSpPr/>
          <p:nvPr/>
        </p:nvSpPr>
        <p:spPr>
          <a:xfrm>
            <a:off x="3609746" y="4885886"/>
            <a:ext cx="1812022"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Movement Automaton</a:t>
            </a:r>
          </a:p>
        </p:txBody>
      </p:sp>
      <p:sp>
        <p:nvSpPr>
          <p:cNvPr id="8" name="Rounded Rectangle 7"/>
          <p:cNvSpPr/>
          <p:nvPr/>
        </p:nvSpPr>
        <p:spPr>
          <a:xfrm>
            <a:off x="6704915" y="948981"/>
            <a:ext cx="1812022" cy="914400"/>
          </a:xfrm>
          <a:prstGeom prst="roundRect">
            <a:avLst/>
          </a:prstGeom>
          <a:solidFill>
            <a:srgbClr val="00B050"/>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LiDAR</a:t>
            </a:r>
          </a:p>
        </p:txBody>
      </p:sp>
      <p:sp>
        <p:nvSpPr>
          <p:cNvPr id="9" name="Rounded Rectangle 8"/>
          <p:cNvSpPr/>
          <p:nvPr/>
        </p:nvSpPr>
        <p:spPr>
          <a:xfrm>
            <a:off x="3609746" y="907318"/>
            <a:ext cx="1812022" cy="914400"/>
          </a:xfrm>
          <a:prstGeom prst="roundRect">
            <a:avLst/>
          </a:prstGeom>
          <a:solidFill>
            <a:schemeClr val="bg1">
              <a:lumMod val="85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Obstacle Map</a:t>
            </a:r>
          </a:p>
        </p:txBody>
      </p:sp>
      <p:sp>
        <p:nvSpPr>
          <p:cNvPr id="10" name="Rounded Rectangle 9"/>
          <p:cNvSpPr/>
          <p:nvPr/>
        </p:nvSpPr>
        <p:spPr>
          <a:xfrm>
            <a:off x="514578" y="948981"/>
            <a:ext cx="1812022" cy="914400"/>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ADS-B</a:t>
            </a:r>
          </a:p>
        </p:txBody>
      </p:sp>
      <p:sp>
        <p:nvSpPr>
          <p:cNvPr id="11" name="Rounded Rectangle 10"/>
          <p:cNvSpPr/>
          <p:nvPr/>
        </p:nvSpPr>
        <p:spPr>
          <a:xfrm>
            <a:off x="6704915" y="2458672"/>
            <a:ext cx="1812022"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Mission Plan</a:t>
            </a:r>
          </a:p>
        </p:txBody>
      </p:sp>
      <p:sp>
        <p:nvSpPr>
          <p:cNvPr id="12" name="Rounded Rectangle 11"/>
          <p:cNvSpPr/>
          <p:nvPr/>
        </p:nvSpPr>
        <p:spPr>
          <a:xfrm>
            <a:off x="514578" y="2408709"/>
            <a:ext cx="1812022" cy="914400"/>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Rule Engine</a:t>
            </a:r>
          </a:p>
        </p:txBody>
      </p:sp>
      <p:sp>
        <p:nvSpPr>
          <p:cNvPr id="13" name="Rounded Rectangle 12"/>
          <p:cNvSpPr/>
          <p:nvPr/>
        </p:nvSpPr>
        <p:spPr>
          <a:xfrm>
            <a:off x="514578" y="4885886"/>
            <a:ext cx="1812022"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Vehicle control</a:t>
            </a:r>
          </a:p>
        </p:txBody>
      </p:sp>
      <p:sp>
        <p:nvSpPr>
          <p:cNvPr id="14" name="Rounded Rectangle 13"/>
          <p:cNvSpPr/>
          <p:nvPr/>
        </p:nvSpPr>
        <p:spPr>
          <a:xfrm>
            <a:off x="6704915" y="4885886"/>
            <a:ext cx="1812022"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Reach set estimation</a:t>
            </a:r>
          </a:p>
        </p:txBody>
      </p:sp>
      <p:cxnSp>
        <p:nvCxnSpPr>
          <p:cNvPr id="16" name="Elbow Connector 15"/>
          <p:cNvCxnSpPr>
            <a:stCxn id="10" idx="2"/>
            <a:endCxn id="6" idx="0"/>
          </p:cNvCxnSpPr>
          <p:nvPr/>
        </p:nvCxnSpPr>
        <p:spPr>
          <a:xfrm rot="16200000" flipH="1">
            <a:off x="2670528" y="613442"/>
            <a:ext cx="595291" cy="3095168"/>
          </a:xfrm>
          <a:prstGeom prst="bentConnector3">
            <a:avLst/>
          </a:prstGeom>
          <a:ln w="12700" cmpd="sng">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8" idx="2"/>
            <a:endCxn id="6" idx="0"/>
          </p:cNvCxnSpPr>
          <p:nvPr/>
        </p:nvCxnSpPr>
        <p:spPr>
          <a:xfrm rot="5400000">
            <a:off x="5765697" y="613442"/>
            <a:ext cx="595291" cy="3095169"/>
          </a:xfrm>
          <a:prstGeom prst="bentConnector3">
            <a:avLst/>
          </a:prstGeom>
          <a:ln w="12700" cmpd="sng">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9" idx="2"/>
            <a:endCxn id="6" idx="0"/>
          </p:cNvCxnSpPr>
          <p:nvPr/>
        </p:nvCxnSpPr>
        <p:spPr>
          <a:xfrm>
            <a:off x="4515757" y="1821718"/>
            <a:ext cx="0" cy="636954"/>
          </a:xfrm>
          <a:prstGeom prst="straightConnector1">
            <a:avLst/>
          </a:prstGeom>
          <a:ln w="12700" cmpd="sng">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12" idx="2"/>
            <a:endCxn id="5" idx="1"/>
          </p:cNvCxnSpPr>
          <p:nvPr/>
        </p:nvCxnSpPr>
        <p:spPr>
          <a:xfrm rot="16200000" flipH="1">
            <a:off x="2114429" y="2629268"/>
            <a:ext cx="801477" cy="2189157"/>
          </a:xfrm>
          <a:prstGeom prst="bentConnector2">
            <a:avLst/>
          </a:prstGeom>
          <a:ln w="12700" cmpd="sng">
            <a:solidFill>
              <a:schemeClr val="bg1">
                <a:lumMod val="50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6" idx="2"/>
            <a:endCxn id="5" idx="0"/>
          </p:cNvCxnSpPr>
          <p:nvPr/>
        </p:nvCxnSpPr>
        <p:spPr>
          <a:xfrm>
            <a:off x="4515757" y="3373072"/>
            <a:ext cx="0" cy="294314"/>
          </a:xfrm>
          <a:prstGeom prst="straightConnector1">
            <a:avLst/>
          </a:prstGeom>
          <a:ln w="12700" cmpd="sng">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1" idx="2"/>
            <a:endCxn id="5" idx="3"/>
          </p:cNvCxnSpPr>
          <p:nvPr/>
        </p:nvCxnSpPr>
        <p:spPr>
          <a:xfrm rot="5400000">
            <a:off x="6140590" y="2654250"/>
            <a:ext cx="751514" cy="2189158"/>
          </a:xfrm>
          <a:prstGeom prst="bentConnector2">
            <a:avLst/>
          </a:prstGeom>
          <a:ln w="12700" cmpd="sng">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Elbow Connector 31"/>
          <p:cNvCxnSpPr>
            <a:stCxn id="14" idx="0"/>
            <a:endCxn id="5" idx="3"/>
          </p:cNvCxnSpPr>
          <p:nvPr/>
        </p:nvCxnSpPr>
        <p:spPr>
          <a:xfrm rot="16200000" flipV="1">
            <a:off x="6135697" y="3410657"/>
            <a:ext cx="761300" cy="2189158"/>
          </a:xfrm>
          <a:prstGeom prst="bentConnector2">
            <a:avLst/>
          </a:prstGeom>
          <a:ln w="12700" cmpd="sng">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7" idx="3"/>
            <a:endCxn id="14" idx="1"/>
          </p:cNvCxnSpPr>
          <p:nvPr/>
        </p:nvCxnSpPr>
        <p:spPr>
          <a:xfrm>
            <a:off x="5421768" y="5343086"/>
            <a:ext cx="1283147" cy="0"/>
          </a:xfrm>
          <a:prstGeom prst="straightConnector1">
            <a:avLst/>
          </a:prstGeom>
          <a:ln w="12700" cmpd="sng">
            <a:solidFill>
              <a:schemeClr val="bg1">
                <a:lumMod val="50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5" idx="2"/>
            <a:endCxn id="7" idx="0"/>
          </p:cNvCxnSpPr>
          <p:nvPr/>
        </p:nvCxnSpPr>
        <p:spPr>
          <a:xfrm>
            <a:off x="4515757" y="4581786"/>
            <a:ext cx="0" cy="304100"/>
          </a:xfrm>
          <a:prstGeom prst="straightConnector1">
            <a:avLst/>
          </a:prstGeom>
          <a:ln w="12700" cmpd="sng">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13" idx="3"/>
            <a:endCxn id="7" idx="1"/>
          </p:cNvCxnSpPr>
          <p:nvPr/>
        </p:nvCxnSpPr>
        <p:spPr>
          <a:xfrm>
            <a:off x="2326600" y="5343086"/>
            <a:ext cx="1283146" cy="0"/>
          </a:xfrm>
          <a:prstGeom prst="straightConnector1">
            <a:avLst/>
          </a:prstGeom>
          <a:ln w="12700" cmpd="sng">
            <a:solidFill>
              <a:schemeClr val="bg1">
                <a:lumMod val="50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4" name="Rectangular Callout 23"/>
          <p:cNvSpPr/>
          <p:nvPr/>
        </p:nvSpPr>
        <p:spPr>
          <a:xfrm>
            <a:off x="514577" y="948981"/>
            <a:ext cx="6001769" cy="3555907"/>
          </a:xfrm>
          <a:prstGeom prst="wedgeRectCallout">
            <a:avLst>
              <a:gd name="adj1" fmla="val 53362"/>
              <a:gd name="adj2" fmla="val -40233"/>
            </a:avLst>
          </a:prstGeom>
          <a:ln/>
        </p:spPr>
        <p:style>
          <a:lnRef idx="0">
            <a:schemeClr val="accent3"/>
          </a:lnRef>
          <a:fillRef idx="3">
            <a:schemeClr val="accent3"/>
          </a:fillRef>
          <a:effectRef idx="3">
            <a:schemeClr val="accent3"/>
          </a:effectRef>
          <a:fontRef idx="minor">
            <a:schemeClr val="lt1"/>
          </a:fontRef>
        </p:style>
        <p:txBody>
          <a:bodyPr rtlCol="0" anchor="t"/>
          <a:lstStyle/>
          <a:p>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9005" r="7473" b="4570"/>
          <a:stretch/>
        </p:blipFill>
        <p:spPr>
          <a:xfrm>
            <a:off x="610143" y="1055524"/>
            <a:ext cx="5790658" cy="3356384"/>
          </a:xfrm>
          <a:prstGeom prst="rect">
            <a:avLst/>
          </a:prstGeom>
        </p:spPr>
      </p:pic>
      <p:sp>
        <p:nvSpPr>
          <p:cNvPr id="27" name="Slide Number Placeholder 3"/>
          <p:cNvSpPr>
            <a:spLocks noGrp="1"/>
          </p:cNvSpPr>
          <p:nvPr>
            <p:ph type="sldNum" sz="quarter" idx="4294967295"/>
          </p:nvPr>
        </p:nvSpPr>
        <p:spPr>
          <a:xfrm>
            <a:off x="8734425" y="-28575"/>
            <a:ext cx="506413" cy="504825"/>
          </a:xfrm>
          <a:prstGeom prst="rect">
            <a:avLst/>
          </a:prstGeom>
        </p:spPr>
        <p:txBody>
          <a:bodyPr/>
          <a:lstStyle/>
          <a:p>
            <a:pPr>
              <a:defRPr/>
            </a:pPr>
            <a:r>
              <a:rPr lang="en-US" sz="1800" dirty="0">
                <a:solidFill>
                  <a:schemeClr val="bg1"/>
                </a:solidFill>
                <a:latin typeface="+mn-lt"/>
              </a:rPr>
              <a:t>6</a:t>
            </a:r>
          </a:p>
        </p:txBody>
      </p:sp>
    </p:spTree>
    <p:extLst>
      <p:ext uri="{BB962C8B-B14F-4D97-AF65-F5344CB8AC3E}">
        <p14:creationId xmlns:p14="http://schemas.microsoft.com/office/powerpoint/2010/main" val="4259790302"/>
      </p:ext>
    </p:extLst>
  </p:cSld>
  <p:clrMapOvr>
    <a:masterClrMapping/>
  </p:clrMapOvr>
  <mc:AlternateContent xmlns:mc="http://schemas.openxmlformats.org/markup-compatibility/2006" xmlns:p14="http://schemas.microsoft.com/office/powerpoint/2010/main">
    <mc:Choice Requires="p14">
      <p:transition spd="slow" p14:dur="5000" advClick="0" advTm="5000"/>
    </mc:Choice>
    <mc:Fallback xmlns="">
      <p:transition spd="slow" advClick="0" advTm="500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Obstacle Map</a:t>
            </a:r>
          </a:p>
        </p:txBody>
      </p:sp>
      <p:sp>
        <p:nvSpPr>
          <p:cNvPr id="5" name="Rounded Rectangle 4"/>
          <p:cNvSpPr/>
          <p:nvPr/>
        </p:nvSpPr>
        <p:spPr>
          <a:xfrm>
            <a:off x="3609746" y="3667386"/>
            <a:ext cx="1812022" cy="914400"/>
          </a:xfrm>
          <a:prstGeom prst="roundRect">
            <a:avLst/>
          </a:prstGeom>
          <a:solidFill>
            <a:schemeClr val="bg1">
              <a:lumMod val="85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Avoidance grid</a:t>
            </a:r>
          </a:p>
        </p:txBody>
      </p:sp>
      <p:sp>
        <p:nvSpPr>
          <p:cNvPr id="6" name="Rounded Rectangle 5"/>
          <p:cNvSpPr/>
          <p:nvPr/>
        </p:nvSpPr>
        <p:spPr>
          <a:xfrm>
            <a:off x="3609746" y="2458672"/>
            <a:ext cx="1812022" cy="914400"/>
          </a:xfrm>
          <a:prstGeom prst="roundRect">
            <a:avLst/>
          </a:prstGeom>
          <a:solidFill>
            <a:schemeClr val="bg1">
              <a:lumMod val="85000"/>
            </a:schemeClr>
          </a:solidFill>
          <a:ln w="952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Data fusion</a:t>
            </a:r>
          </a:p>
        </p:txBody>
      </p:sp>
      <p:sp>
        <p:nvSpPr>
          <p:cNvPr id="7" name="Rounded Rectangle 6"/>
          <p:cNvSpPr/>
          <p:nvPr/>
        </p:nvSpPr>
        <p:spPr>
          <a:xfrm>
            <a:off x="3609746" y="4885886"/>
            <a:ext cx="1812022"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Movement Automaton</a:t>
            </a:r>
          </a:p>
        </p:txBody>
      </p:sp>
      <p:sp>
        <p:nvSpPr>
          <p:cNvPr id="8" name="Rounded Rectangle 7"/>
          <p:cNvSpPr/>
          <p:nvPr/>
        </p:nvSpPr>
        <p:spPr>
          <a:xfrm>
            <a:off x="6704915" y="948981"/>
            <a:ext cx="1812022"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LiDAR</a:t>
            </a:r>
          </a:p>
        </p:txBody>
      </p:sp>
      <p:sp>
        <p:nvSpPr>
          <p:cNvPr id="9" name="Rounded Rectangle 8"/>
          <p:cNvSpPr/>
          <p:nvPr/>
        </p:nvSpPr>
        <p:spPr>
          <a:xfrm>
            <a:off x="3609746" y="907318"/>
            <a:ext cx="1812022" cy="914400"/>
          </a:xfrm>
          <a:prstGeom prst="round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Obstacle Map</a:t>
            </a:r>
          </a:p>
        </p:txBody>
      </p:sp>
      <p:sp>
        <p:nvSpPr>
          <p:cNvPr id="10" name="Rounded Rectangle 9"/>
          <p:cNvSpPr/>
          <p:nvPr/>
        </p:nvSpPr>
        <p:spPr>
          <a:xfrm>
            <a:off x="514578" y="948981"/>
            <a:ext cx="1812022"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ADS-B</a:t>
            </a:r>
          </a:p>
        </p:txBody>
      </p:sp>
      <p:sp>
        <p:nvSpPr>
          <p:cNvPr id="11" name="Rounded Rectangle 10"/>
          <p:cNvSpPr/>
          <p:nvPr/>
        </p:nvSpPr>
        <p:spPr>
          <a:xfrm>
            <a:off x="6704915" y="2458672"/>
            <a:ext cx="1812022"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Mission Plan</a:t>
            </a:r>
          </a:p>
        </p:txBody>
      </p:sp>
      <p:sp>
        <p:nvSpPr>
          <p:cNvPr id="12" name="Rounded Rectangle 11"/>
          <p:cNvSpPr/>
          <p:nvPr/>
        </p:nvSpPr>
        <p:spPr>
          <a:xfrm>
            <a:off x="514578" y="2408709"/>
            <a:ext cx="1812022"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Rule Engine</a:t>
            </a:r>
          </a:p>
        </p:txBody>
      </p:sp>
      <p:sp>
        <p:nvSpPr>
          <p:cNvPr id="13" name="Rounded Rectangle 12"/>
          <p:cNvSpPr/>
          <p:nvPr/>
        </p:nvSpPr>
        <p:spPr>
          <a:xfrm>
            <a:off x="514578" y="4885886"/>
            <a:ext cx="1812022"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Vehicle control</a:t>
            </a:r>
          </a:p>
        </p:txBody>
      </p:sp>
      <p:sp>
        <p:nvSpPr>
          <p:cNvPr id="14" name="Rounded Rectangle 13"/>
          <p:cNvSpPr/>
          <p:nvPr/>
        </p:nvSpPr>
        <p:spPr>
          <a:xfrm>
            <a:off x="6704915" y="4885886"/>
            <a:ext cx="1812022"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Reach set estimation</a:t>
            </a:r>
          </a:p>
        </p:txBody>
      </p:sp>
      <p:cxnSp>
        <p:nvCxnSpPr>
          <p:cNvPr id="16" name="Elbow Connector 15"/>
          <p:cNvCxnSpPr>
            <a:stCxn id="10" idx="2"/>
            <a:endCxn id="6" idx="0"/>
          </p:cNvCxnSpPr>
          <p:nvPr/>
        </p:nvCxnSpPr>
        <p:spPr>
          <a:xfrm rot="16200000" flipH="1">
            <a:off x="2670528" y="613442"/>
            <a:ext cx="595291" cy="3095168"/>
          </a:xfrm>
          <a:prstGeom prst="bentConnector3">
            <a:avLst/>
          </a:prstGeom>
          <a:ln w="12700" cmpd="sng">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8" idx="2"/>
            <a:endCxn id="6" idx="0"/>
          </p:cNvCxnSpPr>
          <p:nvPr/>
        </p:nvCxnSpPr>
        <p:spPr>
          <a:xfrm rot="5400000">
            <a:off x="5765697" y="613442"/>
            <a:ext cx="595291" cy="3095169"/>
          </a:xfrm>
          <a:prstGeom prst="bentConnector3">
            <a:avLst/>
          </a:prstGeom>
          <a:ln w="12700" cmpd="sng">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9" idx="2"/>
            <a:endCxn id="6" idx="0"/>
          </p:cNvCxnSpPr>
          <p:nvPr/>
        </p:nvCxnSpPr>
        <p:spPr>
          <a:xfrm>
            <a:off x="4515757" y="1821718"/>
            <a:ext cx="0" cy="636954"/>
          </a:xfrm>
          <a:prstGeom prst="straightConnector1">
            <a:avLst/>
          </a:prstGeom>
          <a:ln w="12700" cmpd="sng">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12" idx="2"/>
            <a:endCxn id="5" idx="1"/>
          </p:cNvCxnSpPr>
          <p:nvPr/>
        </p:nvCxnSpPr>
        <p:spPr>
          <a:xfrm rot="16200000" flipH="1">
            <a:off x="2114429" y="2629268"/>
            <a:ext cx="801477" cy="2189157"/>
          </a:xfrm>
          <a:prstGeom prst="bentConnector2">
            <a:avLst/>
          </a:prstGeom>
          <a:ln w="12700" cmpd="sng">
            <a:solidFill>
              <a:schemeClr val="bg1">
                <a:lumMod val="50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6" idx="2"/>
            <a:endCxn id="5" idx="0"/>
          </p:cNvCxnSpPr>
          <p:nvPr/>
        </p:nvCxnSpPr>
        <p:spPr>
          <a:xfrm>
            <a:off x="4515757" y="3373072"/>
            <a:ext cx="0" cy="294314"/>
          </a:xfrm>
          <a:prstGeom prst="straightConnector1">
            <a:avLst/>
          </a:prstGeom>
          <a:ln w="12700" cmpd="sng">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1" idx="2"/>
            <a:endCxn id="5" idx="3"/>
          </p:cNvCxnSpPr>
          <p:nvPr/>
        </p:nvCxnSpPr>
        <p:spPr>
          <a:xfrm rot="5400000">
            <a:off x="6140590" y="2654250"/>
            <a:ext cx="751514" cy="2189158"/>
          </a:xfrm>
          <a:prstGeom prst="bentConnector2">
            <a:avLst/>
          </a:prstGeom>
          <a:ln w="12700" cmpd="sng">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Elbow Connector 31"/>
          <p:cNvCxnSpPr>
            <a:stCxn id="14" idx="0"/>
            <a:endCxn id="5" idx="3"/>
          </p:cNvCxnSpPr>
          <p:nvPr/>
        </p:nvCxnSpPr>
        <p:spPr>
          <a:xfrm rot="16200000" flipV="1">
            <a:off x="6135697" y="3410657"/>
            <a:ext cx="761300" cy="2189158"/>
          </a:xfrm>
          <a:prstGeom prst="bentConnector2">
            <a:avLst/>
          </a:prstGeom>
          <a:ln w="12700" cmpd="sng">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7" idx="3"/>
            <a:endCxn id="14" idx="1"/>
          </p:cNvCxnSpPr>
          <p:nvPr/>
        </p:nvCxnSpPr>
        <p:spPr>
          <a:xfrm>
            <a:off x="5421768" y="5343086"/>
            <a:ext cx="1283147" cy="0"/>
          </a:xfrm>
          <a:prstGeom prst="straightConnector1">
            <a:avLst/>
          </a:prstGeom>
          <a:ln w="12700" cmpd="sng">
            <a:solidFill>
              <a:schemeClr val="bg1">
                <a:lumMod val="50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5" idx="2"/>
            <a:endCxn id="7" idx="0"/>
          </p:cNvCxnSpPr>
          <p:nvPr/>
        </p:nvCxnSpPr>
        <p:spPr>
          <a:xfrm>
            <a:off x="4515757" y="4581786"/>
            <a:ext cx="0" cy="304100"/>
          </a:xfrm>
          <a:prstGeom prst="straightConnector1">
            <a:avLst/>
          </a:prstGeom>
          <a:ln w="12700" cmpd="sng">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13" idx="3"/>
            <a:endCxn id="7" idx="1"/>
          </p:cNvCxnSpPr>
          <p:nvPr/>
        </p:nvCxnSpPr>
        <p:spPr>
          <a:xfrm>
            <a:off x="2326600" y="5343086"/>
            <a:ext cx="1283146" cy="0"/>
          </a:xfrm>
          <a:prstGeom prst="straightConnector1">
            <a:avLst/>
          </a:prstGeom>
          <a:ln w="12700" cmpd="sng">
            <a:solidFill>
              <a:schemeClr val="bg1">
                <a:lumMod val="50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4" name="Rectangular Callout 23"/>
          <p:cNvSpPr/>
          <p:nvPr/>
        </p:nvSpPr>
        <p:spPr>
          <a:xfrm>
            <a:off x="1904301" y="1935667"/>
            <a:ext cx="5050172" cy="3794014"/>
          </a:xfrm>
          <a:prstGeom prst="wedgeRectCallout">
            <a:avLst>
              <a:gd name="adj1" fmla="val 2516"/>
              <a:gd name="adj2" fmla="val -53444"/>
            </a:avLst>
          </a:prstGeom>
          <a:ln/>
        </p:spPr>
        <p:style>
          <a:lnRef idx="0">
            <a:schemeClr val="accent3"/>
          </a:lnRef>
          <a:fillRef idx="3">
            <a:schemeClr val="accent3"/>
          </a:fillRef>
          <a:effectRef idx="3">
            <a:schemeClr val="accent3"/>
          </a:effectRef>
          <a:fontRef idx="minor">
            <a:schemeClr val="lt1"/>
          </a:fontRef>
        </p:style>
        <p:txBody>
          <a:bodyPr rtlCol="0" anchor="t"/>
          <a:lstStyle/>
          <a:p>
            <a:endParaRPr lang="en-US" dirty="0"/>
          </a:p>
        </p:txBody>
      </p:sp>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3940" t="6430" r="4515" b="3389"/>
          <a:stretch/>
        </p:blipFill>
        <p:spPr>
          <a:xfrm>
            <a:off x="2004968" y="2038662"/>
            <a:ext cx="4882393" cy="3607268"/>
          </a:xfrm>
          <a:prstGeom prst="rect">
            <a:avLst/>
          </a:prstGeom>
        </p:spPr>
      </p:pic>
      <p:sp>
        <p:nvSpPr>
          <p:cNvPr id="27" name="Rounded Rectangle 26"/>
          <p:cNvSpPr/>
          <p:nvPr/>
        </p:nvSpPr>
        <p:spPr>
          <a:xfrm>
            <a:off x="3609747" y="907318"/>
            <a:ext cx="1812022" cy="914400"/>
          </a:xfrm>
          <a:prstGeom prst="roundRect">
            <a:avLst/>
          </a:prstGeom>
          <a:gradFill flip="none" rotWithShape="1">
            <a:gsLst>
              <a:gs pos="0">
                <a:srgbClr val="C00000"/>
              </a:gs>
              <a:gs pos="0">
                <a:srgbClr val="C00000"/>
              </a:gs>
              <a:gs pos="100000">
                <a:srgbClr val="00B050"/>
              </a:gs>
            </a:gsLst>
            <a:lin ang="6000000" scaled="0"/>
            <a:tileRect/>
          </a:gradFill>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Obstacle Map</a:t>
            </a:r>
          </a:p>
        </p:txBody>
      </p:sp>
      <p:sp>
        <p:nvSpPr>
          <p:cNvPr id="29" name="Slide Number Placeholder 3"/>
          <p:cNvSpPr>
            <a:spLocks noGrp="1"/>
          </p:cNvSpPr>
          <p:nvPr>
            <p:ph type="sldNum" sz="quarter" idx="4294967295"/>
          </p:nvPr>
        </p:nvSpPr>
        <p:spPr>
          <a:xfrm>
            <a:off x="8734425" y="-28575"/>
            <a:ext cx="506413" cy="504825"/>
          </a:xfrm>
          <a:prstGeom prst="rect">
            <a:avLst/>
          </a:prstGeom>
        </p:spPr>
        <p:txBody>
          <a:bodyPr/>
          <a:lstStyle/>
          <a:p>
            <a:pPr>
              <a:defRPr/>
            </a:pPr>
            <a:r>
              <a:rPr lang="en-US" sz="1800" dirty="0">
                <a:solidFill>
                  <a:schemeClr val="bg1"/>
                </a:solidFill>
                <a:latin typeface="+mn-lt"/>
              </a:rPr>
              <a:t>7</a:t>
            </a:r>
          </a:p>
        </p:txBody>
      </p:sp>
    </p:spTree>
    <p:extLst>
      <p:ext uri="{BB962C8B-B14F-4D97-AF65-F5344CB8AC3E}">
        <p14:creationId xmlns:p14="http://schemas.microsoft.com/office/powerpoint/2010/main" val="261841340"/>
      </p:ext>
    </p:extLst>
  </p:cSld>
  <p:clrMapOvr>
    <a:masterClrMapping/>
  </p:clrMapOvr>
  <mc:AlternateContent xmlns:mc="http://schemas.openxmlformats.org/markup-compatibility/2006" xmlns:p14="http://schemas.microsoft.com/office/powerpoint/2010/main">
    <mc:Choice Requires="p14">
      <p:transition spd="slow" p14:dur="5000" advClick="0" advTm="5000"/>
    </mc:Choice>
    <mc:Fallback xmlns="">
      <p:transition spd="slow" advClick="0" advTm="500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Avoidance Grid</a:t>
            </a:r>
          </a:p>
        </p:txBody>
      </p:sp>
      <p:sp>
        <p:nvSpPr>
          <p:cNvPr id="5" name="Rounded Rectangle 4"/>
          <p:cNvSpPr/>
          <p:nvPr/>
        </p:nvSpPr>
        <p:spPr>
          <a:xfrm>
            <a:off x="3609746" y="3667386"/>
            <a:ext cx="1812022" cy="914400"/>
          </a:xfrm>
          <a:prstGeom prst="roundRect">
            <a:avLst/>
          </a:prstGeom>
          <a:solidFill>
            <a:srgbClr val="00B050"/>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Avoidance grid</a:t>
            </a:r>
          </a:p>
        </p:txBody>
      </p:sp>
      <p:sp>
        <p:nvSpPr>
          <p:cNvPr id="6" name="Rounded Rectangle 5"/>
          <p:cNvSpPr/>
          <p:nvPr/>
        </p:nvSpPr>
        <p:spPr>
          <a:xfrm>
            <a:off x="3609746" y="2458672"/>
            <a:ext cx="1812022"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Data fusion</a:t>
            </a:r>
          </a:p>
        </p:txBody>
      </p:sp>
      <p:sp>
        <p:nvSpPr>
          <p:cNvPr id="7" name="Rounded Rectangle 6"/>
          <p:cNvSpPr/>
          <p:nvPr/>
        </p:nvSpPr>
        <p:spPr>
          <a:xfrm>
            <a:off x="3609746" y="4885886"/>
            <a:ext cx="1812022"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Movement Automaton</a:t>
            </a:r>
          </a:p>
        </p:txBody>
      </p:sp>
      <p:sp>
        <p:nvSpPr>
          <p:cNvPr id="8" name="Rounded Rectangle 7"/>
          <p:cNvSpPr/>
          <p:nvPr/>
        </p:nvSpPr>
        <p:spPr>
          <a:xfrm>
            <a:off x="6704915" y="948981"/>
            <a:ext cx="1812022" cy="914400"/>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LiDAR</a:t>
            </a:r>
          </a:p>
        </p:txBody>
      </p:sp>
      <p:sp>
        <p:nvSpPr>
          <p:cNvPr id="9" name="Rounded Rectangle 8"/>
          <p:cNvSpPr/>
          <p:nvPr/>
        </p:nvSpPr>
        <p:spPr>
          <a:xfrm>
            <a:off x="3609746" y="907318"/>
            <a:ext cx="1812022"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Obstacle Map</a:t>
            </a:r>
          </a:p>
        </p:txBody>
      </p:sp>
      <p:sp>
        <p:nvSpPr>
          <p:cNvPr id="10" name="Rounded Rectangle 9"/>
          <p:cNvSpPr/>
          <p:nvPr/>
        </p:nvSpPr>
        <p:spPr>
          <a:xfrm>
            <a:off x="514578" y="948981"/>
            <a:ext cx="1812022" cy="914400"/>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ADS-B</a:t>
            </a:r>
          </a:p>
        </p:txBody>
      </p:sp>
      <p:sp>
        <p:nvSpPr>
          <p:cNvPr id="11" name="Rounded Rectangle 10"/>
          <p:cNvSpPr/>
          <p:nvPr/>
        </p:nvSpPr>
        <p:spPr>
          <a:xfrm>
            <a:off x="6704915" y="2458672"/>
            <a:ext cx="1812022"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Mission Plan</a:t>
            </a:r>
          </a:p>
        </p:txBody>
      </p:sp>
      <p:sp>
        <p:nvSpPr>
          <p:cNvPr id="12" name="Rounded Rectangle 11"/>
          <p:cNvSpPr/>
          <p:nvPr/>
        </p:nvSpPr>
        <p:spPr>
          <a:xfrm>
            <a:off x="514578" y="2408709"/>
            <a:ext cx="1812022"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Rule Engine</a:t>
            </a:r>
          </a:p>
        </p:txBody>
      </p:sp>
      <p:sp>
        <p:nvSpPr>
          <p:cNvPr id="13" name="Rounded Rectangle 12"/>
          <p:cNvSpPr/>
          <p:nvPr/>
        </p:nvSpPr>
        <p:spPr>
          <a:xfrm>
            <a:off x="514578" y="4885886"/>
            <a:ext cx="1812022"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Vehicle control</a:t>
            </a:r>
          </a:p>
        </p:txBody>
      </p:sp>
      <p:sp>
        <p:nvSpPr>
          <p:cNvPr id="14" name="Rounded Rectangle 13"/>
          <p:cNvSpPr/>
          <p:nvPr/>
        </p:nvSpPr>
        <p:spPr>
          <a:xfrm>
            <a:off x="6704915" y="4885886"/>
            <a:ext cx="1812022"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Reach set estimation</a:t>
            </a:r>
          </a:p>
        </p:txBody>
      </p:sp>
      <p:cxnSp>
        <p:nvCxnSpPr>
          <p:cNvPr id="16" name="Elbow Connector 15"/>
          <p:cNvCxnSpPr>
            <a:stCxn id="10" idx="2"/>
            <a:endCxn id="6" idx="0"/>
          </p:cNvCxnSpPr>
          <p:nvPr/>
        </p:nvCxnSpPr>
        <p:spPr>
          <a:xfrm rot="16200000" flipH="1">
            <a:off x="2670528" y="613442"/>
            <a:ext cx="595291" cy="3095168"/>
          </a:xfrm>
          <a:prstGeom prst="bentConnector3">
            <a:avLst/>
          </a:prstGeom>
          <a:ln w="12700" cmpd="sng">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8" idx="2"/>
            <a:endCxn id="6" idx="0"/>
          </p:cNvCxnSpPr>
          <p:nvPr/>
        </p:nvCxnSpPr>
        <p:spPr>
          <a:xfrm rot="5400000">
            <a:off x="5765697" y="613442"/>
            <a:ext cx="595291" cy="3095169"/>
          </a:xfrm>
          <a:prstGeom prst="bentConnector3">
            <a:avLst/>
          </a:prstGeom>
          <a:ln w="12700" cmpd="sng">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9" idx="2"/>
            <a:endCxn id="6" idx="0"/>
          </p:cNvCxnSpPr>
          <p:nvPr/>
        </p:nvCxnSpPr>
        <p:spPr>
          <a:xfrm>
            <a:off x="4515757" y="1821718"/>
            <a:ext cx="0" cy="636954"/>
          </a:xfrm>
          <a:prstGeom prst="straightConnector1">
            <a:avLst/>
          </a:prstGeom>
          <a:ln w="12700" cmpd="sng">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12" idx="2"/>
            <a:endCxn id="5" idx="1"/>
          </p:cNvCxnSpPr>
          <p:nvPr/>
        </p:nvCxnSpPr>
        <p:spPr>
          <a:xfrm rot="16200000" flipH="1">
            <a:off x="2114429" y="2629268"/>
            <a:ext cx="801477" cy="2189157"/>
          </a:xfrm>
          <a:prstGeom prst="bentConnector2">
            <a:avLst/>
          </a:prstGeom>
          <a:ln w="12700" cmpd="sng">
            <a:solidFill>
              <a:schemeClr val="bg1">
                <a:lumMod val="50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6" idx="2"/>
            <a:endCxn id="5" idx="0"/>
          </p:cNvCxnSpPr>
          <p:nvPr/>
        </p:nvCxnSpPr>
        <p:spPr>
          <a:xfrm>
            <a:off x="4515757" y="3373072"/>
            <a:ext cx="0" cy="294314"/>
          </a:xfrm>
          <a:prstGeom prst="straightConnector1">
            <a:avLst/>
          </a:prstGeom>
          <a:ln w="12700" cmpd="sng">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1" idx="2"/>
            <a:endCxn id="5" idx="3"/>
          </p:cNvCxnSpPr>
          <p:nvPr/>
        </p:nvCxnSpPr>
        <p:spPr>
          <a:xfrm rot="5400000">
            <a:off x="6140590" y="2654250"/>
            <a:ext cx="751514" cy="2189158"/>
          </a:xfrm>
          <a:prstGeom prst="bentConnector2">
            <a:avLst/>
          </a:prstGeom>
          <a:ln w="12700" cmpd="sng">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Elbow Connector 31"/>
          <p:cNvCxnSpPr>
            <a:stCxn id="14" idx="0"/>
            <a:endCxn id="5" idx="3"/>
          </p:cNvCxnSpPr>
          <p:nvPr/>
        </p:nvCxnSpPr>
        <p:spPr>
          <a:xfrm rot="16200000" flipV="1">
            <a:off x="6135697" y="3410657"/>
            <a:ext cx="761300" cy="2189158"/>
          </a:xfrm>
          <a:prstGeom prst="bentConnector2">
            <a:avLst/>
          </a:prstGeom>
          <a:ln w="12700" cmpd="sng">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7" idx="3"/>
            <a:endCxn id="14" idx="1"/>
          </p:cNvCxnSpPr>
          <p:nvPr/>
        </p:nvCxnSpPr>
        <p:spPr>
          <a:xfrm>
            <a:off x="5421768" y="5343086"/>
            <a:ext cx="1283147" cy="0"/>
          </a:xfrm>
          <a:prstGeom prst="straightConnector1">
            <a:avLst/>
          </a:prstGeom>
          <a:ln w="12700" cmpd="sng">
            <a:solidFill>
              <a:schemeClr val="bg1">
                <a:lumMod val="50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5" idx="2"/>
            <a:endCxn id="7" idx="0"/>
          </p:cNvCxnSpPr>
          <p:nvPr/>
        </p:nvCxnSpPr>
        <p:spPr>
          <a:xfrm>
            <a:off x="4515757" y="4581786"/>
            <a:ext cx="0" cy="304100"/>
          </a:xfrm>
          <a:prstGeom prst="straightConnector1">
            <a:avLst/>
          </a:prstGeom>
          <a:ln w="12700" cmpd="sng">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13" idx="3"/>
            <a:endCxn id="7" idx="1"/>
          </p:cNvCxnSpPr>
          <p:nvPr/>
        </p:nvCxnSpPr>
        <p:spPr>
          <a:xfrm>
            <a:off x="2326600" y="5343086"/>
            <a:ext cx="1283146" cy="0"/>
          </a:xfrm>
          <a:prstGeom prst="straightConnector1">
            <a:avLst/>
          </a:prstGeom>
          <a:ln w="12700" cmpd="sng">
            <a:solidFill>
              <a:schemeClr val="bg1">
                <a:lumMod val="50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29" name="Rectangular Callout 28"/>
          <p:cNvSpPr/>
          <p:nvPr/>
        </p:nvSpPr>
        <p:spPr>
          <a:xfrm>
            <a:off x="150554" y="153070"/>
            <a:ext cx="3800479" cy="2778735"/>
          </a:xfrm>
          <a:prstGeom prst="wedgeRectCallout">
            <a:avLst>
              <a:gd name="adj1" fmla="val 58322"/>
              <a:gd name="adj2" fmla="val 48476"/>
            </a:avLst>
          </a:prstGeom>
          <a:ln/>
        </p:spPr>
        <p:style>
          <a:lnRef idx="0">
            <a:schemeClr val="accent3"/>
          </a:lnRef>
          <a:fillRef idx="3">
            <a:schemeClr val="accent3"/>
          </a:fillRef>
          <a:effectRef idx="3">
            <a:schemeClr val="accent3"/>
          </a:effectRef>
          <a:fontRef idx="minor">
            <a:schemeClr val="lt1"/>
          </a:fontRef>
        </p:style>
        <p:txBody>
          <a:bodyPr rtlCol="0" anchor="t"/>
          <a:lstStyle/>
          <a:p>
            <a:endParaRPr lang="en-US" dirty="0"/>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60" y="214488"/>
            <a:ext cx="3555926" cy="2654654"/>
          </a:xfrm>
          <a:prstGeom prst="rect">
            <a:avLst/>
          </a:prstGeom>
        </p:spPr>
      </p:pic>
      <p:grpSp>
        <p:nvGrpSpPr>
          <p:cNvPr id="22" name="Group 21"/>
          <p:cNvGrpSpPr/>
          <p:nvPr/>
        </p:nvGrpSpPr>
        <p:grpSpPr>
          <a:xfrm>
            <a:off x="5169463" y="154904"/>
            <a:ext cx="3800479" cy="2778735"/>
            <a:chOff x="9800083" y="223837"/>
            <a:chExt cx="3800479" cy="2778735"/>
          </a:xfrm>
        </p:grpSpPr>
        <p:sp>
          <p:nvSpPr>
            <p:cNvPr id="33" name="Rectangular Callout 32"/>
            <p:cNvSpPr/>
            <p:nvPr/>
          </p:nvSpPr>
          <p:spPr>
            <a:xfrm>
              <a:off x="9800083" y="223837"/>
              <a:ext cx="3800479" cy="2778735"/>
            </a:xfrm>
            <a:prstGeom prst="wedgeRectCallout">
              <a:avLst>
                <a:gd name="adj1" fmla="val -55295"/>
                <a:gd name="adj2" fmla="val 52133"/>
              </a:avLst>
            </a:prstGeom>
            <a:ln/>
          </p:spPr>
          <p:style>
            <a:lnRef idx="0">
              <a:schemeClr val="accent3"/>
            </a:lnRef>
            <a:fillRef idx="3">
              <a:schemeClr val="accent3"/>
            </a:fillRef>
            <a:effectRef idx="3">
              <a:schemeClr val="accent3"/>
            </a:effectRef>
            <a:fontRef idx="minor">
              <a:schemeClr val="lt1"/>
            </a:fontRef>
          </p:style>
          <p:txBody>
            <a:bodyPr rtlCol="0" anchor="t"/>
            <a:lstStyle/>
            <a:p>
              <a:endParaRPr lang="en-US" dirty="0"/>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42488" y="245402"/>
              <a:ext cx="3721100" cy="2735603"/>
            </a:xfrm>
            <a:prstGeom prst="rect">
              <a:avLst/>
            </a:prstGeom>
          </p:spPr>
          <p:style>
            <a:lnRef idx="0">
              <a:schemeClr val="accent3"/>
            </a:lnRef>
            <a:fillRef idx="3">
              <a:schemeClr val="accent3"/>
            </a:fillRef>
            <a:effectRef idx="3">
              <a:schemeClr val="accent3"/>
            </a:effectRef>
            <a:fontRef idx="minor">
              <a:schemeClr val="lt1"/>
            </a:fontRef>
          </p:style>
        </p:pic>
      </p:grpSp>
    </p:spTree>
    <p:extLst>
      <p:ext uri="{BB962C8B-B14F-4D97-AF65-F5344CB8AC3E}">
        <p14:creationId xmlns:p14="http://schemas.microsoft.com/office/powerpoint/2010/main" val="864598595"/>
      </p:ext>
    </p:extLst>
  </p:cSld>
  <p:clrMapOvr>
    <a:masterClrMapping/>
  </p:clrMapOvr>
  <mc:AlternateContent xmlns:mc="http://schemas.openxmlformats.org/markup-compatibility/2006" xmlns:p14="http://schemas.microsoft.com/office/powerpoint/2010/main">
    <mc:Choice Requires="p14">
      <p:transition spd="slow" p14:dur="5000" advClick="0" advTm="5000"/>
    </mc:Choice>
    <mc:Fallback xmlns="">
      <p:transition spd="slow" advClick="0" advTm="500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Avoidance Grid</a:t>
            </a:r>
          </a:p>
        </p:txBody>
      </p:sp>
      <p:sp>
        <p:nvSpPr>
          <p:cNvPr id="5" name="Rounded Rectangle 4"/>
          <p:cNvSpPr/>
          <p:nvPr/>
        </p:nvSpPr>
        <p:spPr>
          <a:xfrm>
            <a:off x="3609746" y="3667386"/>
            <a:ext cx="1812022" cy="914400"/>
          </a:xfrm>
          <a:prstGeom prst="roundRect">
            <a:avLst/>
          </a:prstGeom>
          <a:solidFill>
            <a:srgbClr val="00B050"/>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Avoidance grid</a:t>
            </a:r>
          </a:p>
        </p:txBody>
      </p:sp>
      <p:sp>
        <p:nvSpPr>
          <p:cNvPr id="6" name="Rounded Rectangle 5"/>
          <p:cNvSpPr/>
          <p:nvPr/>
        </p:nvSpPr>
        <p:spPr>
          <a:xfrm>
            <a:off x="3609746" y="2458672"/>
            <a:ext cx="1812022"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Data fusion</a:t>
            </a:r>
          </a:p>
        </p:txBody>
      </p:sp>
      <p:sp>
        <p:nvSpPr>
          <p:cNvPr id="7" name="Rounded Rectangle 6"/>
          <p:cNvSpPr/>
          <p:nvPr/>
        </p:nvSpPr>
        <p:spPr>
          <a:xfrm>
            <a:off x="3609746" y="4885886"/>
            <a:ext cx="1812022"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Movement Automaton</a:t>
            </a:r>
          </a:p>
        </p:txBody>
      </p:sp>
      <p:sp>
        <p:nvSpPr>
          <p:cNvPr id="8" name="Rounded Rectangle 7"/>
          <p:cNvSpPr/>
          <p:nvPr/>
        </p:nvSpPr>
        <p:spPr>
          <a:xfrm>
            <a:off x="6704915" y="948981"/>
            <a:ext cx="1812022" cy="914400"/>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LiDAR</a:t>
            </a:r>
          </a:p>
        </p:txBody>
      </p:sp>
      <p:sp>
        <p:nvSpPr>
          <p:cNvPr id="9" name="Rounded Rectangle 8"/>
          <p:cNvSpPr/>
          <p:nvPr/>
        </p:nvSpPr>
        <p:spPr>
          <a:xfrm>
            <a:off x="3609746" y="907318"/>
            <a:ext cx="1812022"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Obstacle Map</a:t>
            </a:r>
          </a:p>
        </p:txBody>
      </p:sp>
      <p:sp>
        <p:nvSpPr>
          <p:cNvPr id="10" name="Rounded Rectangle 9"/>
          <p:cNvSpPr/>
          <p:nvPr/>
        </p:nvSpPr>
        <p:spPr>
          <a:xfrm>
            <a:off x="514578" y="948981"/>
            <a:ext cx="1812022" cy="914400"/>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ADS-B</a:t>
            </a:r>
          </a:p>
        </p:txBody>
      </p:sp>
      <p:sp>
        <p:nvSpPr>
          <p:cNvPr id="11" name="Rounded Rectangle 10"/>
          <p:cNvSpPr/>
          <p:nvPr/>
        </p:nvSpPr>
        <p:spPr>
          <a:xfrm>
            <a:off x="6704915" y="2458672"/>
            <a:ext cx="1812022"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Mission Plan</a:t>
            </a:r>
          </a:p>
        </p:txBody>
      </p:sp>
      <p:sp>
        <p:nvSpPr>
          <p:cNvPr id="12" name="Rounded Rectangle 11"/>
          <p:cNvSpPr/>
          <p:nvPr/>
        </p:nvSpPr>
        <p:spPr>
          <a:xfrm>
            <a:off x="514578" y="2408709"/>
            <a:ext cx="1812022"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Rule Engine</a:t>
            </a:r>
          </a:p>
        </p:txBody>
      </p:sp>
      <p:sp>
        <p:nvSpPr>
          <p:cNvPr id="13" name="Rounded Rectangle 12"/>
          <p:cNvSpPr/>
          <p:nvPr/>
        </p:nvSpPr>
        <p:spPr>
          <a:xfrm>
            <a:off x="514578" y="4885886"/>
            <a:ext cx="1812022"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Vehicle control</a:t>
            </a:r>
          </a:p>
        </p:txBody>
      </p:sp>
      <p:sp>
        <p:nvSpPr>
          <p:cNvPr id="14" name="Rounded Rectangle 13"/>
          <p:cNvSpPr/>
          <p:nvPr/>
        </p:nvSpPr>
        <p:spPr>
          <a:xfrm>
            <a:off x="6704915" y="4885886"/>
            <a:ext cx="1812022"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Reach set estimation</a:t>
            </a:r>
          </a:p>
        </p:txBody>
      </p:sp>
      <p:cxnSp>
        <p:nvCxnSpPr>
          <p:cNvPr id="16" name="Elbow Connector 15"/>
          <p:cNvCxnSpPr>
            <a:stCxn id="10" idx="2"/>
            <a:endCxn id="6" idx="0"/>
          </p:cNvCxnSpPr>
          <p:nvPr/>
        </p:nvCxnSpPr>
        <p:spPr>
          <a:xfrm rot="16200000" flipH="1">
            <a:off x="2670528" y="613442"/>
            <a:ext cx="595291" cy="3095168"/>
          </a:xfrm>
          <a:prstGeom prst="bentConnector3">
            <a:avLst/>
          </a:prstGeom>
          <a:ln w="12700" cmpd="sng">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8" name="Elbow Connector 17"/>
          <p:cNvCxnSpPr>
            <a:stCxn id="8" idx="2"/>
            <a:endCxn id="6" idx="0"/>
          </p:cNvCxnSpPr>
          <p:nvPr/>
        </p:nvCxnSpPr>
        <p:spPr>
          <a:xfrm rot="5400000">
            <a:off x="5765697" y="613442"/>
            <a:ext cx="595291" cy="3095169"/>
          </a:xfrm>
          <a:prstGeom prst="bentConnector3">
            <a:avLst/>
          </a:prstGeom>
          <a:ln w="12700" cmpd="sng">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9" idx="2"/>
            <a:endCxn id="6" idx="0"/>
          </p:cNvCxnSpPr>
          <p:nvPr/>
        </p:nvCxnSpPr>
        <p:spPr>
          <a:xfrm>
            <a:off x="4515757" y="1821718"/>
            <a:ext cx="0" cy="636954"/>
          </a:xfrm>
          <a:prstGeom prst="straightConnector1">
            <a:avLst/>
          </a:prstGeom>
          <a:ln w="12700" cmpd="sng">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 name="Elbow Connector 25"/>
          <p:cNvCxnSpPr>
            <a:stCxn id="12" idx="2"/>
            <a:endCxn id="5" idx="1"/>
          </p:cNvCxnSpPr>
          <p:nvPr/>
        </p:nvCxnSpPr>
        <p:spPr>
          <a:xfrm rot="16200000" flipH="1">
            <a:off x="2114429" y="2629268"/>
            <a:ext cx="801477" cy="2189157"/>
          </a:xfrm>
          <a:prstGeom prst="bentConnector2">
            <a:avLst/>
          </a:prstGeom>
          <a:ln w="12700" cmpd="sng">
            <a:solidFill>
              <a:schemeClr val="bg1">
                <a:lumMod val="50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a:stCxn id="6" idx="2"/>
            <a:endCxn id="5" idx="0"/>
          </p:cNvCxnSpPr>
          <p:nvPr/>
        </p:nvCxnSpPr>
        <p:spPr>
          <a:xfrm>
            <a:off x="4515757" y="3373072"/>
            <a:ext cx="0" cy="294314"/>
          </a:xfrm>
          <a:prstGeom prst="straightConnector1">
            <a:avLst/>
          </a:prstGeom>
          <a:ln w="12700" cmpd="sng">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Elbow Connector 29"/>
          <p:cNvCxnSpPr>
            <a:stCxn id="11" idx="2"/>
            <a:endCxn id="5" idx="3"/>
          </p:cNvCxnSpPr>
          <p:nvPr/>
        </p:nvCxnSpPr>
        <p:spPr>
          <a:xfrm rot="5400000">
            <a:off x="6140590" y="2654250"/>
            <a:ext cx="751514" cy="2189158"/>
          </a:xfrm>
          <a:prstGeom prst="bentConnector2">
            <a:avLst/>
          </a:prstGeom>
          <a:ln w="12700" cmpd="sng">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Elbow Connector 31"/>
          <p:cNvCxnSpPr>
            <a:stCxn id="14" idx="0"/>
            <a:endCxn id="5" idx="3"/>
          </p:cNvCxnSpPr>
          <p:nvPr/>
        </p:nvCxnSpPr>
        <p:spPr>
          <a:xfrm rot="16200000" flipV="1">
            <a:off x="6135697" y="3410657"/>
            <a:ext cx="761300" cy="2189158"/>
          </a:xfrm>
          <a:prstGeom prst="bentConnector2">
            <a:avLst/>
          </a:prstGeom>
          <a:ln w="12700" cmpd="sng">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p:cNvCxnSpPr>
            <a:stCxn id="7" idx="3"/>
            <a:endCxn id="14" idx="1"/>
          </p:cNvCxnSpPr>
          <p:nvPr/>
        </p:nvCxnSpPr>
        <p:spPr>
          <a:xfrm>
            <a:off x="5421768" y="5343086"/>
            <a:ext cx="1283147" cy="0"/>
          </a:xfrm>
          <a:prstGeom prst="straightConnector1">
            <a:avLst/>
          </a:prstGeom>
          <a:ln w="12700" cmpd="sng">
            <a:solidFill>
              <a:schemeClr val="bg1">
                <a:lumMod val="50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p:cNvCxnSpPr>
            <a:stCxn id="5" idx="2"/>
            <a:endCxn id="7" idx="0"/>
          </p:cNvCxnSpPr>
          <p:nvPr/>
        </p:nvCxnSpPr>
        <p:spPr>
          <a:xfrm>
            <a:off x="4515757" y="4581786"/>
            <a:ext cx="0" cy="304100"/>
          </a:xfrm>
          <a:prstGeom prst="straightConnector1">
            <a:avLst/>
          </a:prstGeom>
          <a:ln w="12700" cmpd="sng">
            <a:solidFill>
              <a:schemeClr val="bg1">
                <a:lumMod val="5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8" name="Straight Arrow Connector 37"/>
          <p:cNvCxnSpPr>
            <a:stCxn id="13" idx="3"/>
            <a:endCxn id="7" idx="1"/>
          </p:cNvCxnSpPr>
          <p:nvPr/>
        </p:nvCxnSpPr>
        <p:spPr>
          <a:xfrm>
            <a:off x="2326600" y="5343086"/>
            <a:ext cx="1283146" cy="0"/>
          </a:xfrm>
          <a:prstGeom prst="straightConnector1">
            <a:avLst/>
          </a:prstGeom>
          <a:ln w="12700" cmpd="sng">
            <a:solidFill>
              <a:schemeClr val="bg1">
                <a:lumMod val="50000"/>
              </a:schemeClr>
            </a:solidFill>
            <a:headEnd type="triangle"/>
            <a:tailEnd type="triangle"/>
          </a:ln>
          <a:effectLst/>
        </p:spPr>
        <p:style>
          <a:lnRef idx="2">
            <a:schemeClr val="accent1"/>
          </a:lnRef>
          <a:fillRef idx="0">
            <a:schemeClr val="accent1"/>
          </a:fillRef>
          <a:effectRef idx="1">
            <a:schemeClr val="accent1"/>
          </a:effectRef>
          <a:fontRef idx="minor">
            <a:schemeClr val="tx1"/>
          </a:fontRef>
        </p:style>
      </p:cxnSp>
      <p:sp>
        <p:nvSpPr>
          <p:cNvPr id="31" name="Rectangular Callout 30"/>
          <p:cNvSpPr/>
          <p:nvPr/>
        </p:nvSpPr>
        <p:spPr>
          <a:xfrm>
            <a:off x="94451" y="113426"/>
            <a:ext cx="3800479" cy="2778735"/>
          </a:xfrm>
          <a:prstGeom prst="wedgeRectCallout">
            <a:avLst>
              <a:gd name="adj1" fmla="val 56317"/>
              <a:gd name="adj2" fmla="val 47105"/>
            </a:avLst>
          </a:prstGeom>
          <a:ln/>
        </p:spPr>
        <p:style>
          <a:lnRef idx="0">
            <a:schemeClr val="accent3"/>
          </a:lnRef>
          <a:fillRef idx="3">
            <a:schemeClr val="accent3"/>
          </a:fillRef>
          <a:effectRef idx="3">
            <a:schemeClr val="accent3"/>
          </a:effectRef>
          <a:fontRef idx="minor">
            <a:schemeClr val="lt1"/>
          </a:fontRef>
        </p:style>
        <p:txBody>
          <a:bodyPr rtlCol="0" anchor="t"/>
          <a:lstStyle/>
          <a:p>
            <a:endParaRPr lang="en-US" dirty="0"/>
          </a:p>
        </p:txBody>
      </p:sp>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295" y="182424"/>
            <a:ext cx="3618789" cy="2640738"/>
          </a:xfrm>
          <a:prstGeom prst="rect">
            <a:avLst/>
          </a:prstGeom>
        </p:spPr>
      </p:pic>
      <p:sp>
        <p:nvSpPr>
          <p:cNvPr id="35" name="Rectangular Callout 34"/>
          <p:cNvSpPr/>
          <p:nvPr/>
        </p:nvSpPr>
        <p:spPr>
          <a:xfrm>
            <a:off x="5207612" y="108534"/>
            <a:ext cx="3785870" cy="2778735"/>
          </a:xfrm>
          <a:prstGeom prst="wedgeRectCallout">
            <a:avLst>
              <a:gd name="adj1" fmla="val -56189"/>
              <a:gd name="adj2" fmla="val 47106"/>
            </a:avLst>
          </a:prstGeom>
          <a:ln/>
        </p:spPr>
        <p:style>
          <a:lnRef idx="0">
            <a:schemeClr val="accent3"/>
          </a:lnRef>
          <a:fillRef idx="3">
            <a:schemeClr val="accent3"/>
          </a:fillRef>
          <a:effectRef idx="3">
            <a:schemeClr val="accent3"/>
          </a:effectRef>
          <a:fontRef idx="minor">
            <a:schemeClr val="lt1"/>
          </a:fontRef>
        </p:style>
        <p:txBody>
          <a:bodyPr rtlCol="0" anchor="t"/>
          <a:lstStyle/>
          <a:p>
            <a:endParaRPr lang="en-US" dirty="0"/>
          </a:p>
        </p:txBody>
      </p:sp>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79697" y="170132"/>
            <a:ext cx="3441700" cy="2640208"/>
          </a:xfrm>
          <a:prstGeom prst="rect">
            <a:avLst/>
          </a:prstGeom>
        </p:spPr>
      </p:pic>
    </p:spTree>
    <p:extLst>
      <p:ext uri="{BB962C8B-B14F-4D97-AF65-F5344CB8AC3E}">
        <p14:creationId xmlns:p14="http://schemas.microsoft.com/office/powerpoint/2010/main" val="1159394900"/>
      </p:ext>
    </p:extLst>
  </p:cSld>
  <p:clrMapOvr>
    <a:masterClrMapping/>
  </p:clrMapOvr>
  <mc:AlternateContent xmlns:mc="http://schemas.openxmlformats.org/markup-compatibility/2006" xmlns:p14="http://schemas.microsoft.com/office/powerpoint/2010/main">
    <mc:Choice Requires="p14">
      <p:transition spd="slow" p14:dur="5000" advClick="0" advTm="5000"/>
    </mc:Choice>
    <mc:Fallback xmlns="">
      <p:transition spd="slow" advClick="0" advTm="500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Conditions[TODO]	</a:t>
            </a:r>
          </a:p>
        </p:txBody>
      </p:sp>
      <p:sp>
        <p:nvSpPr>
          <p:cNvPr id="3" name="Content Placeholder 2"/>
          <p:cNvSpPr>
            <a:spLocks noGrp="1"/>
          </p:cNvSpPr>
          <p:nvPr>
            <p:ph sz="quarter" idx="12"/>
          </p:nvPr>
        </p:nvSpPr>
        <p:spPr/>
        <p:txBody>
          <a:bodyPr/>
          <a:lstStyle/>
          <a:p>
            <a:pPr marL="0" indent="0">
              <a:buNone/>
            </a:pPr>
            <a:r>
              <a:rPr lang="en-US" dirty="0"/>
              <a:t>How it should work together, the boundary conditions</a:t>
            </a:r>
          </a:p>
        </p:txBody>
      </p:sp>
      <p:sp>
        <p:nvSpPr>
          <p:cNvPr id="4" name="Slide Number Placeholder 3"/>
          <p:cNvSpPr>
            <a:spLocks noGrp="1"/>
          </p:cNvSpPr>
          <p:nvPr>
            <p:ph type="sldNum" sz="quarter" idx="13"/>
          </p:nvPr>
        </p:nvSpPr>
        <p:spPr/>
        <p:txBody>
          <a:bodyPr/>
          <a:lstStyle/>
          <a:p>
            <a:pPr>
              <a:defRPr/>
            </a:pPr>
            <a:fld id="{49F53ADA-54B7-4D62-BC4B-6B91A22A65F9}" type="slidenum">
              <a:rPr lang="en-US" smtClean="0"/>
              <a:pPr>
                <a:defRPr/>
              </a:pPr>
              <a:t>36</a:t>
            </a:fld>
            <a:endParaRPr lang="en-US" dirty="0"/>
          </a:p>
        </p:txBody>
      </p:sp>
    </p:spTree>
    <p:extLst>
      <p:ext uri="{BB962C8B-B14F-4D97-AF65-F5344CB8AC3E}">
        <p14:creationId xmlns:p14="http://schemas.microsoft.com/office/powerpoint/2010/main" val="7770288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Framework Summary</a:t>
            </a:r>
          </a:p>
        </p:txBody>
      </p:sp>
      <p:sp>
        <p:nvSpPr>
          <p:cNvPr id="4" name="Slide Number Placeholder 3"/>
          <p:cNvSpPr>
            <a:spLocks noGrp="1"/>
          </p:cNvSpPr>
          <p:nvPr>
            <p:ph type="sldNum" sz="quarter" idx="13"/>
          </p:nvPr>
        </p:nvSpPr>
        <p:spPr/>
        <p:txBody>
          <a:bodyPr/>
          <a:lstStyle/>
          <a:p>
            <a:pPr>
              <a:defRPr/>
            </a:pPr>
            <a:fld id="{49F53ADA-54B7-4D62-BC4B-6B91A22A65F9}" type="slidenum">
              <a:rPr lang="en-US" smtClean="0"/>
              <a:pPr>
                <a:defRPr/>
              </a:pPr>
              <a:t>37</a:t>
            </a:fld>
            <a:endParaRPr lang="en-US" dirty="0"/>
          </a:p>
        </p:txBody>
      </p:sp>
      <p:sp>
        <p:nvSpPr>
          <p:cNvPr id="10" name="Rectangle 3"/>
          <p:cNvSpPr>
            <a:spLocks noChangeArrowheads="1"/>
          </p:cNvSpPr>
          <p:nvPr/>
        </p:nvSpPr>
        <p:spPr bwMode="auto">
          <a:xfrm>
            <a:off x="530352" y="455024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2" name="Speech Bubble: Rectangle with Corners Rounded 11"/>
          <p:cNvSpPr/>
          <p:nvPr/>
        </p:nvSpPr>
        <p:spPr>
          <a:xfrm>
            <a:off x="104076" y="861945"/>
            <a:ext cx="7533095" cy="1021556"/>
          </a:xfrm>
          <a:prstGeom prst="wedgeRoundRectCallout">
            <a:avLst>
              <a:gd name="adj1" fmla="val 51862"/>
              <a:gd name="adj2" fmla="val 24661"/>
              <a:gd name="adj3" fmla="val 16667"/>
            </a:avLst>
          </a:prstGeom>
          <a:solidFill>
            <a:schemeClr val="tx2"/>
          </a:solidFill>
          <a:ln w="12700">
            <a:solidFill>
              <a:schemeClr val="tx2"/>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just"/>
            <a:r>
              <a:rPr lang="en-US" i="1" u="sng" dirty="0">
                <a:ln w="10160">
                  <a:solidFill>
                    <a:schemeClr val="accent5"/>
                  </a:solidFill>
                  <a:prstDash val="solid"/>
                </a:ln>
                <a:solidFill>
                  <a:srgbClr val="FFFFFF"/>
                </a:solidFill>
                <a:effectLst>
                  <a:outerShdw blurRad="38100" dist="22860" dir="5400000" algn="tl" rotWithShape="0">
                    <a:srgbClr val="000000">
                      <a:alpha val="30000"/>
                    </a:srgbClr>
                  </a:outerShdw>
                </a:effectLst>
              </a:rPr>
              <a:t>You should check my article</a:t>
            </a:r>
            <a:r>
              <a:rPr lang="en-US" dirty="0">
                <a:ln w="10160">
                  <a:solidFill>
                    <a:schemeClr val="accent5"/>
                  </a:solidFill>
                  <a:prstDash val="solid"/>
                </a:ln>
                <a:solidFill>
                  <a:srgbClr val="FFFFFF"/>
                </a:solidFill>
                <a:effectLst>
                  <a:outerShdw blurRad="38100" dist="22860" dir="5400000" algn="tl" rotWithShape="0">
                    <a:srgbClr val="000000">
                      <a:alpha val="30000"/>
                    </a:srgbClr>
                  </a:outerShdw>
                </a:effectLst>
              </a:rPr>
              <a:t>: GOMOLA, Alojz, et al. </a:t>
            </a:r>
            <a:r>
              <a:rPr lang="en-US" i="1" u="sng" dirty="0">
                <a:ln w="10160">
                  <a:solidFill>
                    <a:schemeClr val="accent5"/>
                  </a:solidFill>
                  <a:prstDash val="solid"/>
                </a:ln>
                <a:solidFill>
                  <a:srgbClr val="FFFFFF"/>
                </a:solidFill>
                <a:effectLst>
                  <a:outerShdw blurRad="38100" dist="22860" dir="5400000" algn="tl" rotWithShape="0">
                    <a:srgbClr val="000000">
                      <a:alpha val="30000"/>
                    </a:srgbClr>
                  </a:outerShdw>
                </a:effectLst>
              </a:rPr>
              <a:t>Obstacle Avoidance Framework Based on Reach Sets</a:t>
            </a:r>
            <a:r>
              <a:rPr lang="en-US" dirty="0">
                <a:ln w="10160">
                  <a:solidFill>
                    <a:schemeClr val="accent5"/>
                  </a:solidFill>
                  <a:prstDash val="solid"/>
                </a:ln>
                <a:solidFill>
                  <a:srgbClr val="FFFFFF"/>
                </a:solidFill>
                <a:effectLst>
                  <a:outerShdw blurRad="38100" dist="22860" dir="5400000" algn="tl" rotWithShape="0">
                    <a:srgbClr val="000000">
                      <a:alpha val="30000"/>
                    </a:srgbClr>
                  </a:outerShdw>
                </a:effectLst>
              </a:rPr>
              <a:t>. In: Iberian Robotics conference. Springer, Cham, 2017. p. 768-779. </a:t>
            </a:r>
          </a:p>
        </p:txBody>
      </p:sp>
      <p:pic>
        <p:nvPicPr>
          <p:cNvPr id="15367" name="Picture 7" descr="Image may contain: 1 person, glasses, close-up and indoo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54059" y="877520"/>
            <a:ext cx="1038835" cy="1038835"/>
          </a:xfrm>
          <a:prstGeom prst="rect">
            <a:avLst/>
          </a:prstGeom>
          <a:noFill/>
          <a:extLst>
            <a:ext uri="{909E8E84-426E-40DD-AFC4-6F175D3DCCD1}">
              <a14:hiddenFill xmlns:a14="http://schemas.microsoft.com/office/drawing/2010/main">
                <a:solidFill>
                  <a:srgbClr val="FFFFFF"/>
                </a:solidFill>
              </a14:hiddenFill>
            </a:ext>
          </a:extLst>
        </p:spPr>
      </p:pic>
      <p:sp>
        <p:nvSpPr>
          <p:cNvPr id="13" name="Content Placeholder 12"/>
          <p:cNvSpPr>
            <a:spLocks noGrp="1"/>
          </p:cNvSpPr>
          <p:nvPr>
            <p:ph sz="quarter" idx="12"/>
          </p:nvPr>
        </p:nvSpPr>
        <p:spPr/>
        <p:txBody>
          <a:bodyPr/>
          <a:lstStyle/>
          <a:p>
            <a:endParaRPr lang="en-US" dirty="0"/>
          </a:p>
          <a:p>
            <a:endParaRPr lang="en-US" dirty="0"/>
          </a:p>
          <a:p>
            <a:pPr marL="0" indent="0">
              <a:buNone/>
            </a:pPr>
            <a:endParaRPr lang="en-US" dirty="0"/>
          </a:p>
          <a:p>
            <a:pPr marL="0" indent="0">
              <a:buNone/>
            </a:pPr>
            <a:r>
              <a:rPr lang="en-US" b="1" i="1" u="sng" dirty="0"/>
              <a:t>Key notes:</a:t>
            </a:r>
          </a:p>
          <a:p>
            <a:r>
              <a:rPr lang="en-US" i="1" u="sng" dirty="0"/>
              <a:t>Movement Automaton </a:t>
            </a:r>
            <a:r>
              <a:rPr lang="en-US" dirty="0"/>
              <a:t>– interface between control and avoidance grid,</a:t>
            </a:r>
          </a:p>
          <a:p>
            <a:r>
              <a:rPr lang="en-US" i="1" u="sng" dirty="0"/>
              <a:t>Sensor/Data Fusion </a:t>
            </a:r>
            <a:r>
              <a:rPr lang="en-US" dirty="0"/>
              <a:t>– interface between sensors/information sources and avoidance grid,</a:t>
            </a:r>
          </a:p>
          <a:p>
            <a:r>
              <a:rPr lang="en-US" i="1" u="sng" dirty="0"/>
              <a:t>Reach set </a:t>
            </a:r>
            <a:r>
              <a:rPr lang="en-US" dirty="0"/>
              <a:t>– tells UAV where it can go from initial position with given maneuvering capabilities from Movement Automaton</a:t>
            </a:r>
          </a:p>
          <a:p>
            <a:r>
              <a:rPr lang="en-US" i="1" u="sng" dirty="0"/>
              <a:t>Avoidance grid </a:t>
            </a:r>
            <a:r>
              <a:rPr lang="en-US" dirty="0"/>
              <a:t>– combines known world from Sensor/Data Fusion with Reach set for current vehicle state and applies Rules to find best escape trajectory in Field of Vision,</a:t>
            </a:r>
          </a:p>
          <a:p>
            <a:r>
              <a:rPr lang="en-US" i="1" u="sng" dirty="0"/>
              <a:t>Rule engine </a:t>
            </a:r>
            <a:r>
              <a:rPr lang="en-US" dirty="0"/>
              <a:t>– contains set of Rules,</a:t>
            </a:r>
          </a:p>
          <a:p>
            <a:pPr marL="0" indent="0">
              <a:buNone/>
            </a:pPr>
            <a:r>
              <a:rPr lang="en-US" b="1" i="1" u="sng" dirty="0"/>
              <a:t>Addressed issues: </a:t>
            </a:r>
          </a:p>
          <a:p>
            <a:r>
              <a:rPr lang="en-US" dirty="0"/>
              <a:t>[1] Path planning, [2] Evolving world, [3] Adversarial, [4] Data fusion</a:t>
            </a:r>
          </a:p>
          <a:p>
            <a:endParaRPr lang="en-US" dirty="0"/>
          </a:p>
        </p:txBody>
      </p:sp>
    </p:spTree>
    <p:extLst>
      <p:ext uri="{BB962C8B-B14F-4D97-AF65-F5344CB8AC3E}">
        <p14:creationId xmlns:p14="http://schemas.microsoft.com/office/powerpoint/2010/main" val="30046001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Results …</a:t>
            </a:r>
          </a:p>
        </p:txBody>
      </p:sp>
      <p:sp>
        <p:nvSpPr>
          <p:cNvPr id="4" name="Slide Number Placeholder 3"/>
          <p:cNvSpPr>
            <a:spLocks noGrp="1"/>
          </p:cNvSpPr>
          <p:nvPr>
            <p:ph type="sldNum" sz="quarter" idx="13"/>
          </p:nvPr>
        </p:nvSpPr>
        <p:spPr/>
        <p:txBody>
          <a:bodyPr/>
          <a:lstStyle/>
          <a:p>
            <a:pPr>
              <a:defRPr/>
            </a:pPr>
            <a:fld id="{49F53ADA-54B7-4D62-BC4B-6B91A22A65F9}" type="slidenum">
              <a:rPr lang="en-US" smtClean="0"/>
              <a:pPr>
                <a:defRPr/>
              </a:pPr>
              <a:t>38</a:t>
            </a:fld>
            <a:endParaRPr lang="en-US" dirty="0"/>
          </a:p>
        </p:txBody>
      </p:sp>
      <p:pic>
        <p:nvPicPr>
          <p:cNvPr id="6" name="Picture 2" descr="Výsledok vyhľadávania obrázkov pre dopyt management cartoons"/>
          <p:cNvPicPr>
            <a:picLocks noChangeAspect="1" noChangeArrowheads="1"/>
          </p:cNvPicPr>
          <p:nvPr/>
        </p:nvPicPr>
        <p:blipFill rotWithShape="1">
          <a:blip r:embed="rId2">
            <a:extLst>
              <a:ext uri="{28A0092B-C50C-407E-A947-70E740481C1C}">
                <a14:useLocalDpi xmlns:a14="http://schemas.microsoft.com/office/drawing/2010/main" val="0"/>
              </a:ext>
            </a:extLst>
          </a:blip>
          <a:srcRect l="2820" t="15261" r="2947" b="1952"/>
          <a:stretch/>
        </p:blipFill>
        <p:spPr bwMode="auto">
          <a:xfrm>
            <a:off x="532340" y="1193483"/>
            <a:ext cx="8251052" cy="5069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3183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Easy introduction to Obstacle Avoidance </a:t>
            </a:r>
          </a:p>
        </p:txBody>
      </p:sp>
      <p:sp>
        <p:nvSpPr>
          <p:cNvPr id="4" name="Slide Number Placeholder 3"/>
          <p:cNvSpPr>
            <a:spLocks noGrp="1"/>
          </p:cNvSpPr>
          <p:nvPr>
            <p:ph type="sldNum" sz="quarter" idx="13"/>
          </p:nvPr>
        </p:nvSpPr>
        <p:spPr/>
        <p:txBody>
          <a:bodyPr/>
          <a:lstStyle/>
          <a:p>
            <a:pPr>
              <a:defRPr/>
            </a:pPr>
            <a:fld id="{49F53ADA-54B7-4D62-BC4B-6B91A22A65F9}" type="slidenum">
              <a:rPr lang="en-US" smtClean="0"/>
              <a:pPr>
                <a:defRPr/>
              </a:pPr>
              <a:t>3</a:t>
            </a:fld>
            <a:endParaRPr lang="en-US" dirty="0"/>
          </a:p>
        </p:txBody>
      </p:sp>
      <p:pic>
        <p:nvPicPr>
          <p:cNvPr id="23554" name="Picture 2" descr="Výsledok vyhľadávania obrázkov pre dopyt story tim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931" y="1063903"/>
            <a:ext cx="7001801" cy="51054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68734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Static obstacle avoidance</a:t>
            </a:r>
          </a:p>
        </p:txBody>
      </p:sp>
      <p:pic>
        <p:nvPicPr>
          <p:cNvPr id="5" name="staticObstacles">
            <a:hlinkClick r:id="" action="ppaction://media"/>
          </p:cNvPr>
          <p:cNvPicPr>
            <a:picLocks noGrp="1" noChangeAspect="1"/>
          </p:cNvPicPr>
          <p:nvPr>
            <p:ph sz="quarter" idx="12"/>
            <a:videoFile r:link="rId2"/>
            <p:extLst>
              <p:ext uri="{DAA4B4D4-6D71-4841-9C94-3DE7FCFB9230}">
                <p14:media xmlns:p14="http://schemas.microsoft.com/office/powerpoint/2010/main" r:embed="rId1"/>
              </p:ext>
            </p:extLst>
          </p:nvPr>
        </p:nvPicPr>
        <p:blipFill>
          <a:blip r:embed="rId4"/>
          <a:stretch>
            <a:fillRect/>
          </a:stretch>
        </p:blipFill>
        <p:spPr>
          <a:xfrm>
            <a:off x="4840" y="856420"/>
            <a:ext cx="9139159" cy="5136609"/>
          </a:xfrm>
        </p:spPr>
      </p:pic>
      <p:sp>
        <p:nvSpPr>
          <p:cNvPr id="4" name="Slide Number Placeholder 3"/>
          <p:cNvSpPr>
            <a:spLocks noGrp="1"/>
          </p:cNvSpPr>
          <p:nvPr>
            <p:ph type="sldNum" sz="quarter" idx="13"/>
          </p:nvPr>
        </p:nvSpPr>
        <p:spPr/>
        <p:txBody>
          <a:bodyPr/>
          <a:lstStyle/>
          <a:p>
            <a:pPr>
              <a:defRPr/>
            </a:pPr>
            <a:fld id="{49F53ADA-54B7-4D62-BC4B-6B91A22A65F9}" type="slidenum">
              <a:rPr lang="en-US" smtClean="0"/>
              <a:pPr>
                <a:defRPr/>
              </a:pPr>
              <a:t>39</a:t>
            </a:fld>
            <a:endParaRPr lang="en-US" dirty="0"/>
          </a:p>
        </p:txBody>
      </p:sp>
    </p:spTree>
    <p:extLst>
      <p:ext uri="{BB962C8B-B14F-4D97-AF65-F5344CB8AC3E}">
        <p14:creationId xmlns:p14="http://schemas.microsoft.com/office/powerpoint/2010/main" val="201080163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Intruders avoidance</a:t>
            </a:r>
          </a:p>
        </p:txBody>
      </p:sp>
      <p:pic>
        <p:nvPicPr>
          <p:cNvPr id="5" name="sideHitMultiple">
            <a:hlinkClick r:id="" action="ppaction://media"/>
          </p:cNvPr>
          <p:cNvPicPr>
            <a:picLocks noGrp="1" noChangeAspect="1"/>
          </p:cNvPicPr>
          <p:nvPr>
            <p:ph sz="quarter" idx="12"/>
            <a:videoFile r:link="rId2"/>
            <p:extLst>
              <p:ext uri="{DAA4B4D4-6D71-4841-9C94-3DE7FCFB9230}">
                <p14:media xmlns:p14="http://schemas.microsoft.com/office/powerpoint/2010/main" r:embed="rId1"/>
              </p:ext>
            </p:extLst>
          </p:nvPr>
        </p:nvPicPr>
        <p:blipFill>
          <a:blip r:embed="rId4"/>
          <a:stretch>
            <a:fillRect/>
          </a:stretch>
        </p:blipFill>
        <p:spPr>
          <a:xfrm>
            <a:off x="0" y="856420"/>
            <a:ext cx="9144001" cy="5139330"/>
          </a:xfrm>
        </p:spPr>
      </p:pic>
      <p:sp>
        <p:nvSpPr>
          <p:cNvPr id="4" name="Slide Number Placeholder 3"/>
          <p:cNvSpPr>
            <a:spLocks noGrp="1"/>
          </p:cNvSpPr>
          <p:nvPr>
            <p:ph type="sldNum" sz="quarter" idx="13"/>
          </p:nvPr>
        </p:nvSpPr>
        <p:spPr/>
        <p:txBody>
          <a:bodyPr/>
          <a:lstStyle/>
          <a:p>
            <a:pPr>
              <a:defRPr/>
            </a:pPr>
            <a:fld id="{49F53ADA-54B7-4D62-BC4B-6B91A22A65F9}" type="slidenum">
              <a:rPr lang="en-US" smtClean="0"/>
              <a:pPr>
                <a:defRPr/>
              </a:pPr>
              <a:t>40</a:t>
            </a:fld>
            <a:endParaRPr lang="en-US" dirty="0"/>
          </a:p>
        </p:txBody>
      </p:sp>
    </p:spTree>
    <p:extLst>
      <p:ext uri="{BB962C8B-B14F-4D97-AF65-F5344CB8AC3E}">
        <p14:creationId xmlns:p14="http://schemas.microsoft.com/office/powerpoint/2010/main" val="113160304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Actual Challenges</a:t>
            </a:r>
          </a:p>
        </p:txBody>
      </p:sp>
      <p:sp>
        <p:nvSpPr>
          <p:cNvPr id="4" name="Slide Number Placeholder 3"/>
          <p:cNvSpPr>
            <a:spLocks noGrp="1"/>
          </p:cNvSpPr>
          <p:nvPr>
            <p:ph type="sldNum" sz="quarter" idx="13"/>
          </p:nvPr>
        </p:nvSpPr>
        <p:spPr/>
        <p:txBody>
          <a:bodyPr/>
          <a:lstStyle/>
          <a:p>
            <a:pPr>
              <a:defRPr/>
            </a:pPr>
            <a:fld id="{49F53ADA-54B7-4D62-BC4B-6B91A22A65F9}" type="slidenum">
              <a:rPr lang="en-US" smtClean="0"/>
              <a:pPr>
                <a:defRPr/>
              </a:pPr>
              <a:t>41</a:t>
            </a:fld>
            <a:endParaRPr lang="en-US" dirty="0"/>
          </a:p>
        </p:txBody>
      </p:sp>
      <p:pic>
        <p:nvPicPr>
          <p:cNvPr id="25602" name="Picture 2" descr="https://mando2802.edublogs.org/files/2016/09/math-challenge-15k3rw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340" y="1193483"/>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Výsledok vyhľadávania obrázkov pre dopyt weather carto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340" y="4240425"/>
            <a:ext cx="2544664" cy="1799378"/>
          </a:xfrm>
          <a:prstGeom prst="rect">
            <a:avLst/>
          </a:prstGeom>
          <a:noFill/>
          <a:extLst>
            <a:ext uri="{909E8E84-426E-40DD-AFC4-6F175D3DCCD1}">
              <a14:hiddenFill xmlns:a14="http://schemas.microsoft.com/office/drawing/2010/main">
                <a:solidFill>
                  <a:srgbClr val="FFFFFF"/>
                </a:solidFill>
              </a14:hiddenFill>
            </a:ext>
          </a:extLst>
        </p:spPr>
      </p:pic>
      <p:pic>
        <p:nvPicPr>
          <p:cNvPr id="25606" name="Picture 6" descr="Výsledok vyhľadávania obrázkov pre dopyt air traffic cartoon"/>
          <p:cNvPicPr>
            <a:picLocks noChangeAspect="1" noChangeArrowheads="1"/>
          </p:cNvPicPr>
          <p:nvPr/>
        </p:nvPicPr>
        <p:blipFill rotWithShape="1">
          <a:blip r:embed="rId4">
            <a:extLst>
              <a:ext uri="{28A0092B-C50C-407E-A947-70E740481C1C}">
                <a14:useLocalDpi xmlns:a14="http://schemas.microsoft.com/office/drawing/2010/main" val="0"/>
              </a:ext>
            </a:extLst>
          </a:blip>
          <a:srcRect l="2676" t="4310" r="2676" b="8353"/>
          <a:stretch/>
        </p:blipFill>
        <p:spPr bwMode="auto">
          <a:xfrm>
            <a:off x="3755417" y="1193483"/>
            <a:ext cx="4823643" cy="3100914"/>
          </a:xfrm>
          <a:prstGeom prst="rect">
            <a:avLst/>
          </a:prstGeom>
          <a:noFill/>
          <a:extLst>
            <a:ext uri="{909E8E84-426E-40DD-AFC4-6F175D3DCCD1}">
              <a14:hiddenFill xmlns:a14="http://schemas.microsoft.com/office/drawing/2010/main">
                <a:solidFill>
                  <a:srgbClr val="FFFFFF"/>
                </a:solidFill>
              </a14:hiddenFill>
            </a:ext>
          </a:extLst>
        </p:spPr>
      </p:pic>
      <p:pic>
        <p:nvPicPr>
          <p:cNvPr id="25610" name="Picture 10" descr="Výsledok vyhľadávania obrázkov pre dopyt kid play carto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7785" y="4354986"/>
            <a:ext cx="2581275" cy="17716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263558" y="4299591"/>
            <a:ext cx="2903680" cy="1754326"/>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rPr>
              <a:t>Weather</a:t>
            </a:r>
          </a:p>
          <a:p>
            <a:pPr algn="ctr"/>
            <a:r>
              <a:rPr lang="en-US" sz="5400" b="1" dirty="0">
                <a:ln w="9525">
                  <a:solidFill>
                    <a:schemeClr val="bg1"/>
                  </a:solidFill>
                  <a:prstDash val="solid"/>
                </a:ln>
                <a:effectLst>
                  <a:outerShdw blurRad="12700" dist="38100" dir="2700000" algn="tl" rotWithShape="0">
                    <a:schemeClr val="bg1">
                      <a:lumMod val="50000"/>
                    </a:schemeClr>
                  </a:outerShdw>
                </a:effectLst>
              </a:rPr>
              <a:t>ATC</a:t>
            </a:r>
            <a:endParaRPr lang="en-US" sz="5400" b="1" cap="none" spc="0" dirty="0">
              <a:ln w="9525">
                <a:solidFill>
                  <a:schemeClr val="bg1"/>
                </a:solidFill>
                <a:prstDash val="solid"/>
              </a:ln>
              <a:solidFill>
                <a:schemeClr val="tx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41253324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Airspace classification</a:t>
            </a:r>
          </a:p>
        </p:txBody>
      </p:sp>
      <p:sp>
        <p:nvSpPr>
          <p:cNvPr id="3" name="Content Placeholder 2"/>
          <p:cNvSpPr>
            <a:spLocks noGrp="1"/>
          </p:cNvSpPr>
          <p:nvPr>
            <p:ph sz="quarter" idx="12"/>
          </p:nvPr>
        </p:nvSpPr>
        <p:spPr/>
        <p:txBody>
          <a:bodyPr/>
          <a:lstStyle/>
          <a:p>
            <a:pPr marL="0" indent="0">
              <a:buNone/>
            </a:pPr>
            <a:r>
              <a:rPr lang="en-US" dirty="0"/>
              <a:t>Space is separated into levels defined by boundaries:</a:t>
            </a:r>
          </a:p>
          <a:p>
            <a:pPr marL="0" indent="0">
              <a:buNone/>
            </a:pPr>
            <a:r>
              <a:rPr lang="en-US" i="1" u="sng" dirty="0"/>
              <a:t>Level C-F</a:t>
            </a:r>
            <a:r>
              <a:rPr lang="en-US" i="1" dirty="0"/>
              <a:t> 	</a:t>
            </a:r>
            <a:r>
              <a:rPr lang="en-US" dirty="0"/>
              <a:t>– altitude in 	Flight Levels	(FL)</a:t>
            </a:r>
          </a:p>
          <a:p>
            <a:pPr marL="0" indent="0">
              <a:buNone/>
            </a:pPr>
            <a:r>
              <a:rPr lang="en-US" i="1" u="sng" dirty="0"/>
              <a:t>Level G</a:t>
            </a:r>
            <a:r>
              <a:rPr lang="en-US" dirty="0"/>
              <a:t> 		– altitude in 	Above Ground Level 	(AGL)</a:t>
            </a:r>
          </a:p>
          <a:p>
            <a:pPr marL="0" indent="0">
              <a:buNone/>
            </a:pPr>
            <a:endParaRPr lang="en-US" dirty="0"/>
          </a:p>
        </p:txBody>
      </p:sp>
      <p:sp>
        <p:nvSpPr>
          <p:cNvPr id="4" name="Slide Number Placeholder 3"/>
          <p:cNvSpPr>
            <a:spLocks noGrp="1"/>
          </p:cNvSpPr>
          <p:nvPr>
            <p:ph type="sldNum" sz="quarter" idx="13"/>
          </p:nvPr>
        </p:nvSpPr>
        <p:spPr/>
        <p:txBody>
          <a:bodyPr/>
          <a:lstStyle/>
          <a:p>
            <a:pPr>
              <a:defRPr/>
            </a:pPr>
            <a:fld id="{49F53ADA-54B7-4D62-BC4B-6B91A22A65F9}" type="slidenum">
              <a:rPr lang="en-US" smtClean="0"/>
              <a:pPr>
                <a:defRPr/>
              </a:pPr>
              <a:t>42</a:t>
            </a:fld>
            <a:endParaRPr lang="en-US" dirty="0"/>
          </a:p>
        </p:txBody>
      </p:sp>
      <p:pic>
        <p:nvPicPr>
          <p:cNvPr id="5" name="Picture 2" descr="http://www.ivao.cz/downloads/LKCT_Flyin/rozdeleni_vzd_prostoru.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78" y="2504888"/>
            <a:ext cx="4739779" cy="339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ight Arrow 4"/>
          <p:cNvSpPr/>
          <p:nvPr/>
        </p:nvSpPr>
        <p:spPr>
          <a:xfrm>
            <a:off x="5622968" y="4750025"/>
            <a:ext cx="2856489" cy="1277651"/>
          </a:xfrm>
          <a:prstGeom prst="rightArrow">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3200" dirty="0"/>
              <a:t>Next slide</a:t>
            </a:r>
          </a:p>
        </p:txBody>
      </p:sp>
      <p:sp>
        <p:nvSpPr>
          <p:cNvPr id="7" name="Rounded Rectangle 5"/>
          <p:cNvSpPr/>
          <p:nvPr/>
        </p:nvSpPr>
        <p:spPr>
          <a:xfrm>
            <a:off x="5622968" y="2504888"/>
            <a:ext cx="2856489" cy="1115311"/>
          </a:xfrm>
          <a:prstGeom prst="roundRect">
            <a:avLst/>
          </a:prstGeom>
          <a:solidFill>
            <a:schemeClr val="tx2"/>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Example of European Airspace classification</a:t>
            </a:r>
          </a:p>
          <a:p>
            <a:pPr algn="ctr"/>
            <a:r>
              <a:rPr lang="en-US" dirty="0"/>
              <a:t>(Czech republic)</a:t>
            </a:r>
          </a:p>
        </p:txBody>
      </p:sp>
      <p:sp>
        <p:nvSpPr>
          <p:cNvPr id="9" name="Speech Bubble: Rectangle with Corners Rounded 8"/>
          <p:cNvSpPr/>
          <p:nvPr/>
        </p:nvSpPr>
        <p:spPr>
          <a:xfrm>
            <a:off x="3533971" y="755438"/>
            <a:ext cx="4945486" cy="408623"/>
          </a:xfrm>
          <a:prstGeom prst="wedgeRoundRectCallout">
            <a:avLst>
              <a:gd name="adj1" fmla="val 32852"/>
              <a:gd name="adj2" fmla="val 144429"/>
              <a:gd name="adj3" fmla="val 16667"/>
            </a:avLst>
          </a:prstGeom>
          <a:solidFill>
            <a:schemeClr val="tx2"/>
          </a:solidFill>
          <a:ln w="12700">
            <a:solidFill>
              <a:schemeClr val="tx2"/>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just"/>
            <a:r>
              <a:rPr lang="en-US" dirty="0">
                <a:ln w="10160">
                  <a:solidFill>
                    <a:schemeClr val="accent5"/>
                  </a:solidFill>
                  <a:prstDash val="solid"/>
                </a:ln>
                <a:solidFill>
                  <a:srgbClr val="FFFFFF"/>
                </a:solidFill>
                <a:effectLst>
                  <a:outerShdw blurRad="38100" dist="22860" dir="5400000" algn="tl" rotWithShape="0">
                    <a:srgbClr val="000000">
                      <a:alpha val="30000"/>
                    </a:srgbClr>
                  </a:outerShdw>
                </a:effectLst>
              </a:rPr>
              <a:t>We want to Fly in </a:t>
            </a:r>
            <a:r>
              <a:rPr lang="en-US" i="1" u="sng" dirty="0">
                <a:ln w="10160">
                  <a:solidFill>
                    <a:schemeClr val="accent5"/>
                  </a:solidFill>
                  <a:prstDash val="solid"/>
                </a:ln>
                <a:solidFill>
                  <a:srgbClr val="FFFFFF"/>
                </a:solidFill>
                <a:effectLst>
                  <a:outerShdw blurRad="38100" dist="22860" dir="5400000" algn="tl" rotWithShape="0">
                    <a:srgbClr val="000000">
                      <a:alpha val="30000"/>
                    </a:srgbClr>
                  </a:outerShdw>
                </a:effectLst>
              </a:rPr>
              <a:t>Non-Segregated Airspace</a:t>
            </a:r>
          </a:p>
        </p:txBody>
      </p:sp>
      <p:pic>
        <p:nvPicPr>
          <p:cNvPr id="8" name="Picture 7" descr="Image may contain: 1 person, glasses, close-up and indo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1212" y="1329768"/>
            <a:ext cx="1038835" cy="1038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171363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Airspace classification (Detail)</a:t>
            </a:r>
          </a:p>
        </p:txBody>
      </p:sp>
      <p:sp>
        <p:nvSpPr>
          <p:cNvPr id="3" name="Content Placeholder 2"/>
          <p:cNvSpPr>
            <a:spLocks noGrp="1"/>
          </p:cNvSpPr>
          <p:nvPr>
            <p:ph sz="quarter" idx="12"/>
          </p:nvPr>
        </p:nvSpPr>
        <p:spPr/>
        <p:txBody>
          <a:bodyPr/>
          <a:lstStyle/>
          <a:p>
            <a:endParaRPr lang="en-US"/>
          </a:p>
        </p:txBody>
      </p:sp>
      <p:sp>
        <p:nvSpPr>
          <p:cNvPr id="4" name="Slide Number Placeholder 3"/>
          <p:cNvSpPr>
            <a:spLocks noGrp="1"/>
          </p:cNvSpPr>
          <p:nvPr>
            <p:ph type="sldNum" sz="quarter" idx="13"/>
          </p:nvPr>
        </p:nvSpPr>
        <p:spPr/>
        <p:txBody>
          <a:bodyPr/>
          <a:lstStyle/>
          <a:p>
            <a:pPr>
              <a:defRPr/>
            </a:pPr>
            <a:fld id="{49F53ADA-54B7-4D62-BC4B-6B91A22A65F9}" type="slidenum">
              <a:rPr lang="en-US" smtClean="0"/>
              <a:pPr>
                <a:defRPr/>
              </a:pPr>
              <a:t>43</a:t>
            </a:fld>
            <a:endParaRPr lang="en-US" dirty="0"/>
          </a:p>
        </p:txBody>
      </p:sp>
      <p:pic>
        <p:nvPicPr>
          <p:cNvPr id="5" name="Picture 2" descr="http://www.ivao.cz/downloads/LKCT_Flyin/rozdeleni_vzd_prostoru.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10" y="856420"/>
            <a:ext cx="7832468" cy="5611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08197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ATC constraints – Czech Republic</a:t>
            </a:r>
          </a:p>
        </p:txBody>
      </p:sp>
      <p:sp>
        <p:nvSpPr>
          <p:cNvPr id="4" name="Slide Number Placeholder 3"/>
          <p:cNvSpPr>
            <a:spLocks noGrp="1"/>
          </p:cNvSpPr>
          <p:nvPr>
            <p:ph type="sldNum" sz="quarter" idx="13"/>
          </p:nvPr>
        </p:nvSpPr>
        <p:spPr/>
        <p:txBody>
          <a:bodyPr/>
          <a:lstStyle/>
          <a:p>
            <a:pPr>
              <a:defRPr/>
            </a:pPr>
            <a:fld id="{49F53ADA-54B7-4D62-BC4B-6B91A22A65F9}" type="slidenum">
              <a:rPr lang="en-US" smtClean="0"/>
              <a:pPr>
                <a:defRPr/>
              </a:pPr>
              <a:t>44</a:t>
            </a:fld>
            <a:endParaRPr lang="en-US" dirty="0"/>
          </a:p>
        </p:txBody>
      </p:sp>
      <p:grpSp>
        <p:nvGrpSpPr>
          <p:cNvPr id="5" name="Group 4"/>
          <p:cNvGrpSpPr/>
          <p:nvPr/>
        </p:nvGrpSpPr>
        <p:grpSpPr>
          <a:xfrm>
            <a:off x="576759" y="2030258"/>
            <a:ext cx="7588146" cy="4346608"/>
            <a:chOff x="514350" y="2036730"/>
            <a:chExt cx="7588146" cy="4346608"/>
          </a:xfrm>
        </p:grpSpPr>
        <p:pic>
          <p:nvPicPr>
            <p:cNvPr id="6" name="Picture 5"/>
            <p:cNvPicPr>
              <a:picLocks noChangeAspect="1"/>
            </p:cNvPicPr>
            <p:nvPr/>
          </p:nvPicPr>
          <p:blipFill>
            <a:blip r:embed="rId2"/>
            <a:stretch>
              <a:fillRect/>
            </a:stretch>
          </p:blipFill>
          <p:spPr>
            <a:xfrm>
              <a:off x="514350" y="2036730"/>
              <a:ext cx="7588146" cy="4346608"/>
            </a:xfrm>
            <a:prstGeom prst="rect">
              <a:avLst/>
            </a:prstGeom>
          </p:spPr>
        </p:pic>
        <p:sp>
          <p:nvSpPr>
            <p:cNvPr id="7" name="Right Arrow 5"/>
            <p:cNvSpPr/>
            <p:nvPr/>
          </p:nvSpPr>
          <p:spPr>
            <a:xfrm rot="1896633">
              <a:off x="728132" y="2413000"/>
              <a:ext cx="1286933" cy="484632"/>
            </a:xfrm>
            <a:prstGeom prst="rightArrow">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Airport</a:t>
              </a:r>
            </a:p>
          </p:txBody>
        </p:sp>
        <p:sp>
          <p:nvSpPr>
            <p:cNvPr id="8" name="Right Arrow 6"/>
            <p:cNvSpPr/>
            <p:nvPr/>
          </p:nvSpPr>
          <p:spPr>
            <a:xfrm rot="18457983">
              <a:off x="-22784" y="4118488"/>
              <a:ext cx="1667695" cy="484632"/>
            </a:xfrm>
            <a:prstGeom prst="rightArrow">
              <a:avLst/>
            </a:prstGeom>
            <a:solidFill>
              <a:srgbClr val="7030A0"/>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Control zone</a:t>
              </a:r>
            </a:p>
          </p:txBody>
        </p:sp>
        <p:sp>
          <p:nvSpPr>
            <p:cNvPr id="9" name="Right Arrow 7"/>
            <p:cNvSpPr/>
            <p:nvPr/>
          </p:nvSpPr>
          <p:spPr>
            <a:xfrm rot="21181533">
              <a:off x="594215" y="5779317"/>
              <a:ext cx="1974100" cy="484632"/>
            </a:xfrm>
            <a:prstGeom prst="rightArrow">
              <a:avLst/>
            </a:prstGeom>
            <a:solidFill>
              <a:schemeClr val="accent4">
                <a:lumMod val="50000"/>
              </a:schemeClr>
            </a:solidFill>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Temporary area</a:t>
              </a:r>
            </a:p>
          </p:txBody>
        </p:sp>
      </p:grpSp>
      <p:sp>
        <p:nvSpPr>
          <p:cNvPr id="11" name="Speech Bubble: Rectangle with Corners Rounded 10"/>
          <p:cNvSpPr/>
          <p:nvPr/>
        </p:nvSpPr>
        <p:spPr>
          <a:xfrm>
            <a:off x="3634160" y="892376"/>
            <a:ext cx="5149231" cy="1021556"/>
          </a:xfrm>
          <a:prstGeom prst="wedgeRoundRectCallout">
            <a:avLst>
              <a:gd name="adj1" fmla="val 35444"/>
              <a:gd name="adj2" fmla="val 95802"/>
              <a:gd name="adj3" fmla="val 16667"/>
            </a:avLst>
          </a:prstGeom>
          <a:solidFill>
            <a:schemeClr val="tx2"/>
          </a:solidFill>
          <a:ln w="12700">
            <a:solidFill>
              <a:schemeClr val="tx2"/>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Example of air traffic constraints is taken from Czech national air traffic control portal (http://aisview.rlp.cz/)</a:t>
            </a:r>
          </a:p>
        </p:txBody>
      </p:sp>
      <p:pic>
        <p:nvPicPr>
          <p:cNvPr id="10" name="Picture 9" descr="Image may contain: 1 person, glasses, close-up and indoo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30405" y="2201451"/>
            <a:ext cx="1038835" cy="1038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705605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Weather constraints</a:t>
            </a:r>
          </a:p>
        </p:txBody>
      </p:sp>
      <p:sp>
        <p:nvSpPr>
          <p:cNvPr id="3" name="Content Placeholder 2"/>
          <p:cNvSpPr>
            <a:spLocks noGrp="1"/>
          </p:cNvSpPr>
          <p:nvPr>
            <p:ph sz="quarter" idx="12"/>
          </p:nvPr>
        </p:nvSpPr>
        <p:spPr/>
        <p:txBody>
          <a:bodyPr/>
          <a:lstStyle/>
          <a:p>
            <a:r>
              <a:rPr lang="en-US" dirty="0"/>
              <a:t>UAV system in general is more sensitive to weather conditions than standard manned aviation (icing, storms, turbulences)</a:t>
            </a:r>
          </a:p>
          <a:p>
            <a:endParaRPr lang="en-US" dirty="0"/>
          </a:p>
          <a:p>
            <a:r>
              <a:rPr lang="en-US" dirty="0"/>
              <a:t>Clouds can generally render UAV sensing system </a:t>
            </a:r>
          </a:p>
          <a:p>
            <a:endParaRPr lang="en-US" dirty="0"/>
          </a:p>
          <a:p>
            <a:r>
              <a:rPr lang="en-US" dirty="0"/>
              <a:t>Especially thick fog renders LiDAR sensor range tremendously</a:t>
            </a:r>
          </a:p>
          <a:p>
            <a:endParaRPr lang="en-US" dirty="0"/>
          </a:p>
          <a:p>
            <a:r>
              <a:rPr lang="en-US" dirty="0"/>
              <a:t>Modern manned aviation system can provide data necessary for weather situation avoidance</a:t>
            </a:r>
          </a:p>
          <a:p>
            <a:pPr marL="0" indent="0">
              <a:buNone/>
            </a:pPr>
            <a:endParaRPr lang="en-US" dirty="0"/>
          </a:p>
        </p:txBody>
      </p:sp>
      <p:sp>
        <p:nvSpPr>
          <p:cNvPr id="4" name="Slide Number Placeholder 3"/>
          <p:cNvSpPr>
            <a:spLocks noGrp="1"/>
          </p:cNvSpPr>
          <p:nvPr>
            <p:ph type="sldNum" sz="quarter" idx="13"/>
          </p:nvPr>
        </p:nvSpPr>
        <p:spPr/>
        <p:txBody>
          <a:bodyPr/>
          <a:lstStyle/>
          <a:p>
            <a:pPr>
              <a:defRPr/>
            </a:pPr>
            <a:fld id="{49F53ADA-54B7-4D62-BC4B-6B91A22A65F9}" type="slidenum">
              <a:rPr lang="en-US" smtClean="0"/>
              <a:pPr>
                <a:defRPr/>
              </a:pPr>
              <a:t>45</a:t>
            </a:fld>
            <a:endParaRPr lang="en-US" dirty="0"/>
          </a:p>
        </p:txBody>
      </p:sp>
      <p:sp>
        <p:nvSpPr>
          <p:cNvPr id="5" name="Content Placeholder 4"/>
          <p:cNvSpPr>
            <a:spLocks noGrp="1"/>
          </p:cNvSpPr>
          <p:nvPr>
            <p:ph sz="quarter" idx="14"/>
          </p:nvPr>
        </p:nvSpPr>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Example of </a:t>
            </a:r>
            <a:r>
              <a:rPr lang="en-US" i="1" u="sng" dirty="0"/>
              <a:t>advanced weather warning system </a:t>
            </a:r>
            <a:r>
              <a:rPr lang="en-US" dirty="0"/>
              <a:t>developed by Honeywell.</a:t>
            </a:r>
          </a:p>
          <a:p>
            <a:pPr marL="0" indent="0">
              <a:buNone/>
            </a:pPr>
            <a:r>
              <a:rPr lang="en-US" dirty="0"/>
              <a:t>Extracted data will be used as a source of restrictions for UAV </a:t>
            </a:r>
          </a:p>
        </p:txBody>
      </p:sp>
      <p:pic>
        <p:nvPicPr>
          <p:cNvPr id="6" name="Picture 5"/>
          <p:cNvPicPr>
            <a:picLocks noChangeAspect="1"/>
          </p:cNvPicPr>
          <p:nvPr/>
        </p:nvPicPr>
        <p:blipFill>
          <a:blip r:embed="rId2"/>
          <a:stretch>
            <a:fillRect/>
          </a:stretch>
        </p:blipFill>
        <p:spPr>
          <a:xfrm>
            <a:off x="4663291" y="1074738"/>
            <a:ext cx="4373788" cy="3276601"/>
          </a:xfrm>
          <a:prstGeom prst="rect">
            <a:avLst/>
          </a:prstGeom>
        </p:spPr>
      </p:pic>
    </p:spTree>
    <p:extLst>
      <p:ext uri="{BB962C8B-B14F-4D97-AF65-F5344CB8AC3E}">
        <p14:creationId xmlns:p14="http://schemas.microsoft.com/office/powerpoint/2010/main" val="11611128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Intruder avoidance priority</a:t>
            </a:r>
          </a:p>
        </p:txBody>
      </p:sp>
      <p:sp>
        <p:nvSpPr>
          <p:cNvPr id="3" name="Content Placeholder 2"/>
          <p:cNvSpPr>
            <a:spLocks noGrp="1"/>
          </p:cNvSpPr>
          <p:nvPr>
            <p:ph sz="quarter" idx="12"/>
          </p:nvPr>
        </p:nvSpPr>
        <p:spPr/>
        <p:txBody>
          <a:bodyPr/>
          <a:lstStyle/>
          <a:p>
            <a:pPr marL="0" indent="0">
              <a:buNone/>
            </a:pPr>
            <a:r>
              <a:rPr lang="en-US" dirty="0"/>
              <a:t>Our vision is based on various projects:</a:t>
            </a:r>
          </a:p>
          <a:p>
            <a:r>
              <a:rPr lang="en-US" dirty="0"/>
              <a:t>Amazon Drone platform – fully autonomous UAV</a:t>
            </a:r>
          </a:p>
          <a:p>
            <a:r>
              <a:rPr lang="en-US" dirty="0"/>
              <a:t>NASA – UTM (UAV Traffic Management) – rules in development</a:t>
            </a:r>
          </a:p>
          <a:p>
            <a:r>
              <a:rPr lang="en-US" dirty="0"/>
              <a:t>JARUS – SAA regulation framework (in development)</a:t>
            </a:r>
          </a:p>
          <a:p>
            <a:pPr marL="0" indent="0">
              <a:buNone/>
            </a:pPr>
            <a:endParaRPr lang="en-US" dirty="0"/>
          </a:p>
          <a:p>
            <a:pPr marL="0" indent="0">
              <a:buNone/>
            </a:pPr>
            <a:r>
              <a:rPr lang="en-US" dirty="0"/>
              <a:t>The rules of the air are formulated (ICAO annex II.) around avoidance priority, depending on technical capabilities of manned aircraft type (Jumbo jet should avoid glider due higher maneuverability).</a:t>
            </a:r>
          </a:p>
          <a:p>
            <a:pPr marL="0" indent="0">
              <a:buNone/>
            </a:pPr>
            <a:r>
              <a:rPr lang="en-US" dirty="0"/>
              <a:t>The expected behavior of UAV platform is given by following table:</a:t>
            </a:r>
          </a:p>
          <a:p>
            <a:endParaRPr lang="en-US" dirty="0"/>
          </a:p>
        </p:txBody>
      </p:sp>
      <p:sp>
        <p:nvSpPr>
          <p:cNvPr id="4" name="Slide Number Placeholder 3"/>
          <p:cNvSpPr>
            <a:spLocks noGrp="1"/>
          </p:cNvSpPr>
          <p:nvPr>
            <p:ph type="sldNum" sz="quarter" idx="13"/>
          </p:nvPr>
        </p:nvSpPr>
        <p:spPr/>
        <p:txBody>
          <a:bodyPr/>
          <a:lstStyle/>
          <a:p>
            <a:pPr>
              <a:defRPr/>
            </a:pPr>
            <a:fld id="{49F53ADA-54B7-4D62-BC4B-6B91A22A65F9}" type="slidenum">
              <a:rPr lang="en-US" smtClean="0"/>
              <a:pPr>
                <a:defRPr/>
              </a:pPr>
              <a:t>46</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4000261396"/>
              </p:ext>
            </p:extLst>
          </p:nvPr>
        </p:nvGraphicFramePr>
        <p:xfrm>
          <a:off x="635228" y="4261950"/>
          <a:ext cx="8002360" cy="1676400"/>
        </p:xfrm>
        <a:graphic>
          <a:graphicData uri="http://schemas.openxmlformats.org/drawingml/2006/table">
            <a:tbl>
              <a:tblPr firstRow="1" bandRow="1">
                <a:tableStyleId>{073A0DAA-6AF3-43AB-8588-CEC1D06C72B9}</a:tableStyleId>
              </a:tblPr>
              <a:tblGrid>
                <a:gridCol w="2702754">
                  <a:extLst>
                    <a:ext uri="{9D8B030D-6E8A-4147-A177-3AD203B41FA5}">
                      <a16:colId xmlns:a16="http://schemas.microsoft.com/office/drawing/2014/main" val="20000"/>
                    </a:ext>
                  </a:extLst>
                </a:gridCol>
                <a:gridCol w="2633134">
                  <a:extLst>
                    <a:ext uri="{9D8B030D-6E8A-4147-A177-3AD203B41FA5}">
                      <a16:colId xmlns:a16="http://schemas.microsoft.com/office/drawing/2014/main" val="20001"/>
                    </a:ext>
                  </a:extLst>
                </a:gridCol>
                <a:gridCol w="2666472">
                  <a:extLst>
                    <a:ext uri="{9D8B030D-6E8A-4147-A177-3AD203B41FA5}">
                      <a16:colId xmlns:a16="http://schemas.microsoft.com/office/drawing/2014/main" val="20002"/>
                    </a:ext>
                  </a:extLst>
                </a:gridCol>
              </a:tblGrid>
              <a:tr h="316001">
                <a:tc>
                  <a:txBody>
                    <a:bodyPr/>
                    <a:lstStyle/>
                    <a:p>
                      <a:r>
                        <a:rPr lang="en-US" sz="1600" dirty="0"/>
                        <a:t>Intruder</a:t>
                      </a:r>
                    </a:p>
                  </a:txBody>
                  <a:tcPr/>
                </a:tc>
                <a:tc>
                  <a:txBody>
                    <a:bodyPr/>
                    <a:lstStyle/>
                    <a:p>
                      <a:r>
                        <a:rPr lang="en-US" sz="1600" dirty="0"/>
                        <a:t>Our</a:t>
                      </a:r>
                      <a:r>
                        <a:rPr lang="en-US" sz="1600" baseline="0" dirty="0"/>
                        <a:t> vehicle</a:t>
                      </a:r>
                      <a:endParaRPr lang="en-US" sz="1600" dirty="0"/>
                    </a:p>
                  </a:txBody>
                  <a:tcPr/>
                </a:tc>
                <a:tc>
                  <a:txBody>
                    <a:bodyPr/>
                    <a:lstStyle/>
                    <a:p>
                      <a:r>
                        <a:rPr lang="en-US" sz="1600" dirty="0"/>
                        <a:t>Priority</a:t>
                      </a:r>
                    </a:p>
                  </a:txBody>
                  <a:tcPr/>
                </a:tc>
                <a:extLst>
                  <a:ext uri="{0D108BD9-81ED-4DB2-BD59-A6C34878D82A}">
                    <a16:rowId xmlns:a16="http://schemas.microsoft.com/office/drawing/2014/main" val="10000"/>
                  </a:ext>
                </a:extLst>
              </a:tr>
              <a:tr h="316001">
                <a:tc>
                  <a:txBody>
                    <a:bodyPr/>
                    <a:lstStyle/>
                    <a:p>
                      <a:r>
                        <a:rPr lang="en-US" sz="1600" dirty="0">
                          <a:solidFill>
                            <a:schemeClr val="bg2"/>
                          </a:solidFill>
                        </a:rPr>
                        <a:t>Manned aircraft</a:t>
                      </a:r>
                    </a:p>
                  </a:txBody>
                  <a:tcPr/>
                </a:tc>
                <a:tc>
                  <a:txBody>
                    <a:bodyPr/>
                    <a:lstStyle/>
                    <a:p>
                      <a:r>
                        <a:rPr lang="en-US" sz="1600" dirty="0">
                          <a:solidFill>
                            <a:schemeClr val="bg2"/>
                          </a:solidFill>
                        </a:rPr>
                        <a:t>Any UAV</a:t>
                      </a:r>
                    </a:p>
                  </a:txBody>
                  <a:tcPr/>
                </a:tc>
                <a:tc>
                  <a:txBody>
                    <a:bodyPr/>
                    <a:lstStyle/>
                    <a:p>
                      <a:r>
                        <a:rPr lang="en-US" sz="1600" dirty="0">
                          <a:solidFill>
                            <a:schemeClr val="bg2"/>
                          </a:solidFill>
                        </a:rPr>
                        <a:t>Manned aircraft</a:t>
                      </a:r>
                    </a:p>
                  </a:txBody>
                  <a:tcPr/>
                </a:tc>
                <a:extLst>
                  <a:ext uri="{0D108BD9-81ED-4DB2-BD59-A6C34878D82A}">
                    <a16:rowId xmlns:a16="http://schemas.microsoft.com/office/drawing/2014/main" val="10001"/>
                  </a:ext>
                </a:extLst>
              </a:tr>
              <a:tr h="316001">
                <a:tc>
                  <a:txBody>
                    <a:bodyPr/>
                    <a:lstStyle/>
                    <a:p>
                      <a:r>
                        <a:rPr lang="en-US" sz="1600" dirty="0">
                          <a:solidFill>
                            <a:schemeClr val="bg2"/>
                          </a:solidFill>
                        </a:rPr>
                        <a:t>VLOS piloted</a:t>
                      </a:r>
                      <a:r>
                        <a:rPr lang="en-US" sz="1600" baseline="0" dirty="0">
                          <a:solidFill>
                            <a:schemeClr val="bg2"/>
                          </a:solidFill>
                        </a:rPr>
                        <a:t> UAV</a:t>
                      </a:r>
                      <a:endParaRPr lang="en-US" sz="1600" dirty="0">
                        <a:solidFill>
                          <a:schemeClr val="bg2"/>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solidFill>
                            <a:schemeClr val="bg2"/>
                          </a:solidFill>
                        </a:rPr>
                        <a:t>VLOS piloted</a:t>
                      </a:r>
                      <a:r>
                        <a:rPr lang="en-US" sz="1600" baseline="0" dirty="0">
                          <a:solidFill>
                            <a:schemeClr val="bg2"/>
                          </a:solidFill>
                        </a:rPr>
                        <a:t> UAV</a:t>
                      </a:r>
                      <a:endParaRPr lang="en-US" sz="1600" dirty="0">
                        <a:solidFill>
                          <a:schemeClr val="bg2"/>
                        </a:solidFill>
                      </a:endParaRPr>
                    </a:p>
                  </a:txBody>
                  <a:tcPr/>
                </a:tc>
                <a:tc>
                  <a:txBody>
                    <a:bodyPr/>
                    <a:lstStyle/>
                    <a:p>
                      <a:r>
                        <a:rPr lang="en-US" sz="1600" dirty="0">
                          <a:solidFill>
                            <a:schemeClr val="bg2"/>
                          </a:solidFill>
                        </a:rPr>
                        <a:t>Coordinated avoidance</a:t>
                      </a:r>
                    </a:p>
                  </a:txBody>
                  <a:tcPr/>
                </a:tc>
                <a:extLst>
                  <a:ext uri="{0D108BD9-81ED-4DB2-BD59-A6C34878D82A}">
                    <a16:rowId xmlns:a16="http://schemas.microsoft.com/office/drawing/2014/main" val="10002"/>
                  </a:ext>
                </a:extLst>
              </a:tr>
              <a:tr h="31600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solidFill>
                            <a:schemeClr val="bg2"/>
                          </a:solidFill>
                        </a:rPr>
                        <a:t>VLOS piloted</a:t>
                      </a:r>
                      <a:r>
                        <a:rPr lang="en-US" sz="1600" baseline="0" dirty="0">
                          <a:solidFill>
                            <a:schemeClr val="bg2"/>
                          </a:solidFill>
                        </a:rPr>
                        <a:t> UAV</a:t>
                      </a:r>
                      <a:endParaRPr lang="en-US" sz="1600" dirty="0">
                        <a:solidFill>
                          <a:schemeClr val="bg2"/>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solidFill>
                            <a:schemeClr val="bg2"/>
                          </a:solidFill>
                        </a:rPr>
                        <a:t>Autonomous</a:t>
                      </a:r>
                      <a:r>
                        <a:rPr lang="en-US" sz="1600" baseline="0" dirty="0">
                          <a:solidFill>
                            <a:schemeClr val="bg2"/>
                          </a:solidFill>
                        </a:rPr>
                        <a:t> UAV</a:t>
                      </a:r>
                      <a:endParaRPr lang="en-US" sz="1600" dirty="0">
                        <a:solidFill>
                          <a:schemeClr val="bg2"/>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solidFill>
                            <a:schemeClr val="bg2"/>
                          </a:solidFill>
                        </a:rPr>
                        <a:t>Autonomous</a:t>
                      </a:r>
                      <a:r>
                        <a:rPr lang="en-US" sz="1600" baseline="0" dirty="0">
                          <a:solidFill>
                            <a:schemeClr val="bg2"/>
                          </a:solidFill>
                        </a:rPr>
                        <a:t> UAV</a:t>
                      </a:r>
                      <a:endParaRPr lang="en-US" sz="1600" dirty="0">
                        <a:solidFill>
                          <a:schemeClr val="bg2"/>
                        </a:solidFill>
                      </a:endParaRPr>
                    </a:p>
                  </a:txBody>
                  <a:tcPr/>
                </a:tc>
                <a:extLst>
                  <a:ext uri="{0D108BD9-81ED-4DB2-BD59-A6C34878D82A}">
                    <a16:rowId xmlns:a16="http://schemas.microsoft.com/office/drawing/2014/main" val="10003"/>
                  </a:ext>
                </a:extLst>
              </a:tr>
              <a:tr h="31600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solidFill>
                            <a:schemeClr val="bg2"/>
                          </a:solidFill>
                        </a:rPr>
                        <a:t>Autonomous</a:t>
                      </a:r>
                      <a:r>
                        <a:rPr lang="en-US" sz="1600" baseline="0" dirty="0">
                          <a:solidFill>
                            <a:schemeClr val="bg2"/>
                          </a:solidFill>
                        </a:rPr>
                        <a:t> UAV</a:t>
                      </a:r>
                      <a:endParaRPr lang="en-US" sz="1600" dirty="0">
                        <a:solidFill>
                          <a:schemeClr val="bg2"/>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solidFill>
                            <a:schemeClr val="bg2"/>
                          </a:solidFill>
                        </a:rPr>
                        <a:t>Autonomous</a:t>
                      </a:r>
                      <a:r>
                        <a:rPr lang="en-US" sz="1600" baseline="0" dirty="0">
                          <a:solidFill>
                            <a:schemeClr val="bg2"/>
                          </a:solidFill>
                        </a:rPr>
                        <a:t> UAV</a:t>
                      </a:r>
                      <a:endParaRPr lang="en-US" sz="1600" dirty="0">
                        <a:solidFill>
                          <a:schemeClr val="bg2"/>
                        </a:solidFill>
                      </a:endParaRPr>
                    </a:p>
                  </a:txBody>
                  <a:tcPr/>
                </a:tc>
                <a:tc>
                  <a:txBody>
                    <a:bodyPr/>
                    <a:lstStyle/>
                    <a:p>
                      <a:r>
                        <a:rPr lang="en-US" sz="1600" dirty="0">
                          <a:solidFill>
                            <a:schemeClr val="bg2"/>
                          </a:solidFill>
                        </a:rPr>
                        <a:t>Coordinated avoidance</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8569925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Aviation classes for immediate avoidance</a:t>
            </a:r>
          </a:p>
        </p:txBody>
      </p:sp>
      <p:sp>
        <p:nvSpPr>
          <p:cNvPr id="3" name="Content Placeholder 2"/>
          <p:cNvSpPr>
            <a:spLocks noGrp="1"/>
          </p:cNvSpPr>
          <p:nvPr>
            <p:ph sz="quarter" idx="12"/>
          </p:nvPr>
        </p:nvSpPr>
        <p:spPr/>
        <p:txBody>
          <a:bodyPr/>
          <a:lstStyle/>
          <a:p>
            <a:pPr marL="0" indent="0">
              <a:buNone/>
            </a:pPr>
            <a:r>
              <a:rPr lang="en-US" b="1" i="1" u="sng" dirty="0"/>
              <a:t>FIRST:</a:t>
            </a:r>
            <a:r>
              <a:rPr lang="en-US" dirty="0"/>
              <a:t> Manned aviation in distress</a:t>
            </a:r>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0" indent="0">
              <a:buNone/>
            </a:pPr>
            <a:r>
              <a:rPr lang="en-US" b="1" i="1" u="sng" dirty="0"/>
              <a:t>SECOND</a:t>
            </a:r>
            <a:r>
              <a:rPr lang="en-US" dirty="0"/>
              <a:t> Balloons                           </a:t>
            </a:r>
            <a:r>
              <a:rPr lang="en-US" b="1" i="1" u="sng" dirty="0"/>
              <a:t>THIRD</a:t>
            </a:r>
            <a:r>
              <a:rPr lang="en-US" dirty="0"/>
              <a:t> Gliders </a:t>
            </a:r>
          </a:p>
          <a:p>
            <a:endParaRPr lang="en-US" dirty="0"/>
          </a:p>
        </p:txBody>
      </p:sp>
      <p:sp>
        <p:nvSpPr>
          <p:cNvPr id="4" name="Slide Number Placeholder 3"/>
          <p:cNvSpPr>
            <a:spLocks noGrp="1"/>
          </p:cNvSpPr>
          <p:nvPr>
            <p:ph type="sldNum" sz="quarter" idx="13"/>
          </p:nvPr>
        </p:nvSpPr>
        <p:spPr/>
        <p:txBody>
          <a:bodyPr/>
          <a:lstStyle/>
          <a:p>
            <a:pPr>
              <a:defRPr/>
            </a:pPr>
            <a:fld id="{49F53ADA-54B7-4D62-BC4B-6B91A22A65F9}" type="slidenum">
              <a:rPr lang="en-US" smtClean="0"/>
              <a:pPr>
                <a:defRPr/>
              </a:pPr>
              <a:t>47</a:t>
            </a:fld>
            <a:endParaRPr lang="en-US" dirty="0"/>
          </a:p>
        </p:txBody>
      </p:sp>
      <p:pic>
        <p:nvPicPr>
          <p:cNvPr id="6" name="Picture 2" descr="Výsledok vyhľadávania obrázkov pre dopyt ces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104" y="1527101"/>
            <a:ext cx="3442892" cy="2302887"/>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ular Callout 4"/>
          <p:cNvSpPr/>
          <p:nvPr/>
        </p:nvSpPr>
        <p:spPr>
          <a:xfrm>
            <a:off x="4436721" y="1967346"/>
            <a:ext cx="3731491" cy="612648"/>
          </a:xfrm>
          <a:prstGeom prst="wedgeRoundRectCallout">
            <a:avLst>
              <a:gd name="adj1" fmla="val -78259"/>
              <a:gd name="adj2" fmla="val 48932"/>
              <a:gd name="adj3" fmla="val 16667"/>
            </a:avLst>
          </a:prstGeom>
          <a:solidFill>
            <a:schemeClr val="accent3">
              <a:lumMod val="50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Mayday, mayday, mayday!</a:t>
            </a:r>
          </a:p>
        </p:txBody>
      </p:sp>
      <p:pic>
        <p:nvPicPr>
          <p:cNvPr id="8" name="Picture 8" descr="Výsledok vyhľadávania obrázkov pre dopyt hot air ballo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769" y="4180398"/>
            <a:ext cx="1562389" cy="199813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Výsledok vyhľadávania obrázkov pre dopyt glid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7023" y="4473264"/>
            <a:ext cx="2410060" cy="1566539"/>
          </a:xfrm>
          <a:prstGeom prst="rect">
            <a:avLst/>
          </a:prstGeom>
          <a:noFill/>
          <a:extLst>
            <a:ext uri="{909E8E84-426E-40DD-AFC4-6F175D3DCCD1}">
              <a14:hiddenFill xmlns:a14="http://schemas.microsoft.com/office/drawing/2010/main">
                <a:solidFill>
                  <a:srgbClr val="FFFFFF"/>
                </a:solidFill>
              </a14:hiddenFill>
            </a:ext>
          </a:extLst>
        </p:spPr>
      </p:pic>
      <p:sp>
        <p:nvSpPr>
          <p:cNvPr id="11" name="Speech Bubble: Rectangle with Corners Rounded 10"/>
          <p:cNvSpPr/>
          <p:nvPr/>
        </p:nvSpPr>
        <p:spPr>
          <a:xfrm>
            <a:off x="4765701" y="3322317"/>
            <a:ext cx="4378300" cy="408623"/>
          </a:xfrm>
          <a:prstGeom prst="wedgeRoundRectCallout">
            <a:avLst>
              <a:gd name="adj1" fmla="val 35444"/>
              <a:gd name="adj2" fmla="val 95802"/>
              <a:gd name="adj3" fmla="val 16667"/>
            </a:avLst>
          </a:prstGeom>
          <a:solidFill>
            <a:schemeClr val="tx2"/>
          </a:solidFill>
          <a:ln w="12700">
            <a:solidFill>
              <a:schemeClr val="tx2"/>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For more Information: ICAO ANNEX II.</a:t>
            </a:r>
          </a:p>
        </p:txBody>
      </p:sp>
      <p:pic>
        <p:nvPicPr>
          <p:cNvPr id="10" name="Picture 9" descr="Image may contain: 1 person, glasses, close-up and indoo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44654" y="3829988"/>
            <a:ext cx="1038835" cy="1038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21026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Aviation classes for immediate avoidance</a:t>
            </a:r>
          </a:p>
        </p:txBody>
      </p:sp>
      <p:sp>
        <p:nvSpPr>
          <p:cNvPr id="3" name="Content Placeholder 2"/>
          <p:cNvSpPr>
            <a:spLocks noGrp="1"/>
          </p:cNvSpPr>
          <p:nvPr>
            <p:ph sz="quarter" idx="12"/>
          </p:nvPr>
        </p:nvSpPr>
        <p:spPr/>
        <p:txBody>
          <a:bodyPr/>
          <a:lstStyle/>
          <a:p>
            <a:pPr marL="0" indent="0">
              <a:buNone/>
            </a:pPr>
            <a:r>
              <a:rPr lang="en-US" b="1" i="1" u="sng" dirty="0"/>
              <a:t>FOURTH:</a:t>
            </a:r>
            <a:r>
              <a:rPr lang="en-US" b="1" dirty="0"/>
              <a:t> </a:t>
            </a:r>
            <a:r>
              <a:rPr lang="en-US" dirty="0"/>
              <a:t>Aerial fueling and towing</a:t>
            </a:r>
          </a:p>
          <a:p>
            <a:endParaRPr lang="en-US" dirty="0"/>
          </a:p>
        </p:txBody>
      </p:sp>
      <p:sp>
        <p:nvSpPr>
          <p:cNvPr id="4" name="Slide Number Placeholder 3"/>
          <p:cNvSpPr>
            <a:spLocks noGrp="1"/>
          </p:cNvSpPr>
          <p:nvPr>
            <p:ph type="sldNum" sz="quarter" idx="13"/>
          </p:nvPr>
        </p:nvSpPr>
        <p:spPr/>
        <p:txBody>
          <a:bodyPr/>
          <a:lstStyle/>
          <a:p>
            <a:pPr>
              <a:defRPr/>
            </a:pPr>
            <a:fld id="{49F53ADA-54B7-4D62-BC4B-6B91A22A65F9}" type="slidenum">
              <a:rPr lang="en-US" smtClean="0"/>
              <a:pPr>
                <a:defRPr/>
              </a:pPr>
              <a:t>48</a:t>
            </a:fld>
            <a:endParaRPr lang="en-US" dirty="0"/>
          </a:p>
        </p:txBody>
      </p:sp>
      <p:pic>
        <p:nvPicPr>
          <p:cNvPr id="5" name="Picture 2" descr="https://upload.wikimedia.org/wikipedia/commons/a/a6/Helicopter_aerial_refueling.jpg"/>
          <p:cNvPicPr>
            <a:picLocks noChangeAspect="1" noChangeArrowheads="1"/>
          </p:cNvPicPr>
          <p:nvPr/>
        </p:nvPicPr>
        <p:blipFill rotWithShape="1">
          <a:blip r:embed="rId2">
            <a:extLst>
              <a:ext uri="{28A0092B-C50C-407E-A947-70E740481C1C}">
                <a14:useLocalDpi xmlns:a14="http://schemas.microsoft.com/office/drawing/2010/main" val="0"/>
              </a:ext>
            </a:extLst>
          </a:blip>
          <a:srcRect l="10074" t="17277" r="6551" b="11458"/>
          <a:stretch/>
        </p:blipFill>
        <p:spPr bwMode="auto">
          <a:xfrm>
            <a:off x="647928" y="1524000"/>
            <a:ext cx="4114572" cy="229240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Výsledok vyhľadávania obrázkov pre dopyt aerial tow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928" y="4010856"/>
            <a:ext cx="5715000" cy="2590800"/>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ular Callout 6"/>
          <p:cNvSpPr/>
          <p:nvPr/>
        </p:nvSpPr>
        <p:spPr>
          <a:xfrm>
            <a:off x="5002934" y="1524000"/>
            <a:ext cx="3731491" cy="612648"/>
          </a:xfrm>
          <a:prstGeom prst="wedgeRoundRectCallout">
            <a:avLst>
              <a:gd name="adj1" fmla="val -78259"/>
              <a:gd name="adj2" fmla="val 48932"/>
              <a:gd name="adj3" fmla="val 16667"/>
            </a:avLst>
          </a:prstGeom>
          <a:solidFill>
            <a:schemeClr val="accent3">
              <a:lumMod val="50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Fueling of aircraft</a:t>
            </a:r>
          </a:p>
        </p:txBody>
      </p:sp>
      <p:sp>
        <p:nvSpPr>
          <p:cNvPr id="8" name="Rounded Rectangular Callout 7"/>
          <p:cNvSpPr/>
          <p:nvPr/>
        </p:nvSpPr>
        <p:spPr>
          <a:xfrm>
            <a:off x="5002934" y="3969608"/>
            <a:ext cx="3731491" cy="612648"/>
          </a:xfrm>
          <a:prstGeom prst="wedgeRoundRectCallout">
            <a:avLst>
              <a:gd name="adj1" fmla="val -117058"/>
              <a:gd name="adj2" fmla="val 27166"/>
              <a:gd name="adj3" fmla="val 16667"/>
            </a:avLst>
          </a:prstGeom>
          <a:solidFill>
            <a:schemeClr val="accent3">
              <a:lumMod val="50000"/>
            </a:schemeClr>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Towing a sign, aircraft or other dependable load</a:t>
            </a:r>
          </a:p>
        </p:txBody>
      </p:sp>
    </p:spTree>
    <p:extLst>
      <p:ext uri="{BB962C8B-B14F-4D97-AF65-F5344CB8AC3E}">
        <p14:creationId xmlns:p14="http://schemas.microsoft.com/office/powerpoint/2010/main" val="23640535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to get to a pub ?</a:t>
            </a:r>
          </a:p>
        </p:txBody>
      </p:sp>
      <p:pic>
        <p:nvPicPr>
          <p:cNvPr id="5" name="Content Placeholder 4"/>
          <p:cNvPicPr>
            <a:picLocks noGrp="1" noChangeAspect="1"/>
          </p:cNvPicPr>
          <p:nvPr>
            <p:ph sz="quarter" idx="12"/>
          </p:nvPr>
        </p:nvPicPr>
        <p:blipFill>
          <a:blip r:embed="rId2"/>
          <a:stretch>
            <a:fillRect/>
          </a:stretch>
        </p:blipFill>
        <p:spPr>
          <a:xfrm>
            <a:off x="530352" y="1210757"/>
            <a:ext cx="7680960" cy="5150111"/>
          </a:xfrm>
        </p:spPr>
      </p:pic>
      <p:sp>
        <p:nvSpPr>
          <p:cNvPr id="4" name="Slide Number Placeholder 3"/>
          <p:cNvSpPr>
            <a:spLocks noGrp="1"/>
          </p:cNvSpPr>
          <p:nvPr>
            <p:ph type="sldNum" sz="quarter" idx="13"/>
          </p:nvPr>
        </p:nvSpPr>
        <p:spPr/>
        <p:txBody>
          <a:bodyPr/>
          <a:lstStyle/>
          <a:p>
            <a:pPr>
              <a:defRPr/>
            </a:pPr>
            <a:fld id="{49F53ADA-54B7-4D62-BC4B-6B91A22A65F9}" type="slidenum">
              <a:rPr lang="en-US" smtClean="0"/>
              <a:pPr>
                <a:defRPr/>
              </a:pPr>
              <a:t>4</a:t>
            </a:fld>
            <a:endParaRPr lang="en-US" dirty="0"/>
          </a:p>
        </p:txBody>
      </p:sp>
      <p:sp>
        <p:nvSpPr>
          <p:cNvPr id="6" name="Speech Bubble: Rectangle with Corners Rounded 5"/>
          <p:cNvSpPr/>
          <p:nvPr/>
        </p:nvSpPr>
        <p:spPr>
          <a:xfrm>
            <a:off x="5620083" y="1325506"/>
            <a:ext cx="914400" cy="408623"/>
          </a:xfrm>
          <a:prstGeom prst="wedgeRoundRectCallout">
            <a:avLst>
              <a:gd name="adj1" fmla="val 176350"/>
              <a:gd name="adj2" fmla="val -9991"/>
              <a:gd name="adj3" fmla="val 16667"/>
            </a:avLst>
          </a:prstGeom>
          <a:solidFill>
            <a:schemeClr val="tx2"/>
          </a:solidFill>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Home</a:t>
            </a:r>
          </a:p>
        </p:txBody>
      </p:sp>
      <p:sp>
        <p:nvSpPr>
          <p:cNvPr id="7" name="Speech Bubble: Rectangle with Corners Rounded 6"/>
          <p:cNvSpPr/>
          <p:nvPr/>
        </p:nvSpPr>
        <p:spPr>
          <a:xfrm>
            <a:off x="3168203" y="4637859"/>
            <a:ext cx="914400" cy="408623"/>
          </a:xfrm>
          <a:prstGeom prst="wedgeRoundRectCallout">
            <a:avLst>
              <a:gd name="adj1" fmla="val 69308"/>
              <a:gd name="adj2" fmla="val 87714"/>
              <a:gd name="adj3" fmla="val 16667"/>
            </a:avLst>
          </a:prstGeom>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Pub</a:t>
            </a:r>
          </a:p>
        </p:txBody>
      </p:sp>
      <p:sp>
        <p:nvSpPr>
          <p:cNvPr id="8" name="Rectangle: Rounded Corners 7"/>
          <p:cNvSpPr/>
          <p:nvPr/>
        </p:nvSpPr>
        <p:spPr>
          <a:xfrm>
            <a:off x="536792" y="1235551"/>
            <a:ext cx="3088611" cy="715089"/>
          </a:xfrm>
          <a:prstGeom prst="roundRect">
            <a:avLst/>
          </a:prstGeom>
          <a:solidFill>
            <a:srgbClr val="92D050"/>
          </a:solidFill>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I am at </a:t>
            </a:r>
            <a:r>
              <a:rPr lang="en-US" b="1" dirty="0">
                <a:ln w="10160">
                  <a:solidFill>
                    <a:schemeClr val="accent5"/>
                  </a:solidFill>
                  <a:prstDash val="solid"/>
                </a:ln>
                <a:solidFill>
                  <a:schemeClr val="tx2"/>
                </a:solidFill>
                <a:effectLst>
                  <a:outerShdw blurRad="38100" dist="22860" dir="5400000" algn="tl" rotWithShape="0">
                    <a:srgbClr val="000000">
                      <a:alpha val="30000"/>
                    </a:srgbClr>
                  </a:outerShdw>
                </a:effectLst>
              </a:rPr>
              <a:t>home</a:t>
            </a: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 and I want to get to a </a:t>
            </a:r>
            <a:r>
              <a:rPr lang="en-US" b="1" dirty="0">
                <a:ln w="10160">
                  <a:solidFill>
                    <a:schemeClr val="accent5"/>
                  </a:solidFill>
                  <a:prstDash val="solid"/>
                </a:ln>
                <a:solidFill>
                  <a:schemeClr val="accent3"/>
                </a:solidFill>
                <a:effectLst>
                  <a:outerShdw blurRad="38100" dist="22860" dir="5400000" algn="tl" rotWithShape="0">
                    <a:srgbClr val="000000">
                      <a:alpha val="30000"/>
                    </a:srgbClr>
                  </a:outerShdw>
                </a:effectLst>
              </a:rPr>
              <a:t>PUB</a:t>
            </a:r>
          </a:p>
        </p:txBody>
      </p:sp>
    </p:spTree>
    <p:extLst>
      <p:ext uri="{BB962C8B-B14F-4D97-AF65-F5344CB8AC3E}">
        <p14:creationId xmlns:p14="http://schemas.microsoft.com/office/powerpoint/2010/main" val="85383268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Aviation classes for immediate avoidance</a:t>
            </a:r>
          </a:p>
        </p:txBody>
      </p:sp>
      <p:sp>
        <p:nvSpPr>
          <p:cNvPr id="3" name="Content Placeholder 2"/>
          <p:cNvSpPr>
            <a:spLocks noGrp="1"/>
          </p:cNvSpPr>
          <p:nvPr>
            <p:ph sz="quarter" idx="12"/>
          </p:nvPr>
        </p:nvSpPr>
        <p:spPr/>
        <p:txBody>
          <a:bodyPr/>
          <a:lstStyle/>
          <a:p>
            <a:pPr marL="0" indent="0">
              <a:buNone/>
            </a:pPr>
            <a:r>
              <a:rPr lang="en-US" b="1" i="1" u="sng" dirty="0"/>
              <a:t>FIFTH:</a:t>
            </a:r>
            <a:r>
              <a:rPr lang="en-US" dirty="0"/>
              <a:t> Airships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b="1" i="1" u="sng" dirty="0"/>
              <a:t>Sixth:</a:t>
            </a:r>
            <a:r>
              <a:rPr lang="en-US" b="1" i="1" dirty="0"/>
              <a:t> </a:t>
            </a:r>
            <a:r>
              <a:rPr lang="en-US" dirty="0"/>
              <a:t>Manned aviation with propeller </a:t>
            </a:r>
          </a:p>
          <a:p>
            <a:pPr marL="0" indent="0">
              <a:buNone/>
            </a:pPr>
            <a:endParaRPr lang="en-US" dirty="0"/>
          </a:p>
          <a:p>
            <a:pPr marL="0" indent="0">
              <a:buNone/>
            </a:pPr>
            <a:endParaRPr lang="en-US" dirty="0"/>
          </a:p>
        </p:txBody>
      </p:sp>
      <p:sp>
        <p:nvSpPr>
          <p:cNvPr id="4" name="Slide Number Placeholder 3"/>
          <p:cNvSpPr>
            <a:spLocks noGrp="1"/>
          </p:cNvSpPr>
          <p:nvPr>
            <p:ph type="sldNum" sz="quarter" idx="13"/>
          </p:nvPr>
        </p:nvSpPr>
        <p:spPr/>
        <p:txBody>
          <a:bodyPr/>
          <a:lstStyle/>
          <a:p>
            <a:pPr>
              <a:defRPr/>
            </a:pPr>
            <a:fld id="{49F53ADA-54B7-4D62-BC4B-6B91A22A65F9}" type="slidenum">
              <a:rPr lang="en-US" smtClean="0"/>
              <a:pPr>
                <a:defRPr/>
              </a:pPr>
              <a:t>49</a:t>
            </a:fld>
            <a:endParaRPr lang="en-US" dirty="0"/>
          </a:p>
        </p:txBody>
      </p:sp>
      <p:pic>
        <p:nvPicPr>
          <p:cNvPr id="5" name="Picture 2" descr="Výsledok vyhľadávania obrázkov pre dopyt airship steampun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78" y="1433514"/>
            <a:ext cx="3600009" cy="195623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Výsledok vyhľadávania obrázkov pre dopyt apache copter white background"/>
          <p:cNvPicPr>
            <a:picLocks noChangeAspect="1" noChangeArrowheads="1"/>
          </p:cNvPicPr>
          <p:nvPr/>
        </p:nvPicPr>
        <p:blipFill rotWithShape="1">
          <a:blip r:embed="rId3">
            <a:extLst>
              <a:ext uri="{28A0092B-C50C-407E-A947-70E740481C1C}">
                <a14:useLocalDpi xmlns:a14="http://schemas.microsoft.com/office/drawing/2010/main" val="0"/>
              </a:ext>
            </a:extLst>
          </a:blip>
          <a:srcRect l="3943" t="22750" r="6335" b="17601"/>
          <a:stretch/>
        </p:blipFill>
        <p:spPr bwMode="auto">
          <a:xfrm>
            <a:off x="514578" y="4027051"/>
            <a:ext cx="3008566" cy="112683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Výsledok vyhľadávania obrázkov pre dopyt jumbo jet white background"/>
          <p:cNvPicPr>
            <a:picLocks noChangeAspect="1" noChangeArrowheads="1"/>
          </p:cNvPicPr>
          <p:nvPr/>
        </p:nvPicPr>
        <p:blipFill rotWithShape="1">
          <a:blip r:embed="rId4">
            <a:extLst>
              <a:ext uri="{28A0092B-C50C-407E-A947-70E740481C1C}">
                <a14:useLocalDpi xmlns:a14="http://schemas.microsoft.com/office/drawing/2010/main" val="0"/>
              </a:ext>
            </a:extLst>
          </a:blip>
          <a:srcRect l="3380" t="26525" b="24385"/>
          <a:stretch/>
        </p:blipFill>
        <p:spPr bwMode="auto">
          <a:xfrm>
            <a:off x="674253" y="5213927"/>
            <a:ext cx="2944957" cy="7481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Výsledok vyhľadávania obrázkov pre dopyt motor paragliding white backgrou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9210" y="3964901"/>
            <a:ext cx="2162754" cy="24030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Výsledok vyhľadávania obrázkov pre dopyt motor glider white backgroun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2666" y="4255077"/>
            <a:ext cx="2619375" cy="17430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Výsledok vyhľadávania obrázkov pre dopyt x8 fixed wing drone"/>
          <p:cNvPicPr>
            <a:picLocks noChangeAspect="1" noChangeArrowheads="1"/>
          </p:cNvPicPr>
          <p:nvPr/>
        </p:nvPicPr>
        <p:blipFill rotWithShape="1">
          <a:blip r:embed="rId7">
            <a:extLst>
              <a:ext uri="{28A0092B-C50C-407E-A947-70E740481C1C}">
                <a14:useLocalDpi xmlns:a14="http://schemas.microsoft.com/office/drawing/2010/main" val="0"/>
              </a:ext>
            </a:extLst>
          </a:blip>
          <a:srcRect l="15070" t="34817" r="9214" b="28634"/>
          <a:stretch/>
        </p:blipFill>
        <p:spPr bwMode="auto">
          <a:xfrm>
            <a:off x="4461247" y="1403304"/>
            <a:ext cx="1360674" cy="437882"/>
          </a:xfrm>
          <a:prstGeom prst="rect">
            <a:avLst/>
          </a:prstGeom>
          <a:noFill/>
          <a:extLst>
            <a:ext uri="{909E8E84-426E-40DD-AFC4-6F175D3DCCD1}">
              <a14:hiddenFill xmlns:a14="http://schemas.microsoft.com/office/drawing/2010/main">
                <a:solidFill>
                  <a:srgbClr val="FFFFFF"/>
                </a:solidFill>
              </a14:hiddenFill>
            </a:ext>
          </a:extLst>
        </p:spPr>
      </p:pic>
      <p:sp>
        <p:nvSpPr>
          <p:cNvPr id="11" name="Speech Bubble: Rectangle with Corners Rounded 10"/>
          <p:cNvSpPr/>
          <p:nvPr/>
        </p:nvSpPr>
        <p:spPr>
          <a:xfrm>
            <a:off x="6116665" y="1399949"/>
            <a:ext cx="2774129" cy="715089"/>
          </a:xfrm>
          <a:prstGeom prst="wedgeRoundRectCallout">
            <a:avLst>
              <a:gd name="adj1" fmla="val -55986"/>
              <a:gd name="adj2" fmla="val -5939"/>
              <a:gd name="adj3" fmla="val 16667"/>
            </a:avLst>
          </a:prstGeom>
          <a:solidFill>
            <a:schemeClr val="accent3"/>
          </a:solidFill>
          <a:ln w="12700">
            <a:solidFill>
              <a:schemeClr val="accent3"/>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dirty="0">
                <a:ln w="10160">
                  <a:solidFill>
                    <a:schemeClr val="accent5"/>
                  </a:solidFill>
                  <a:prstDash val="solid"/>
                </a:ln>
                <a:solidFill>
                  <a:srgbClr val="FFFFFF"/>
                </a:solidFill>
                <a:effectLst>
                  <a:outerShdw blurRad="38100" dist="22860" dir="5400000" algn="tl" rotWithShape="0">
                    <a:srgbClr val="000000">
                      <a:alpha val="30000"/>
                    </a:srgbClr>
                  </a:outerShdw>
                </a:effectLst>
              </a:rPr>
              <a:t>But  </a:t>
            </a:r>
            <a:r>
              <a:rPr lang="en-US"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Lojzo</a:t>
            </a:r>
            <a:r>
              <a:rPr lang="en-US" dirty="0">
                <a:ln w="10160">
                  <a:solidFill>
                    <a:schemeClr val="accent5"/>
                  </a:solidFill>
                  <a:prstDash val="solid"/>
                </a:ln>
                <a:solidFill>
                  <a:srgbClr val="FFFFFF"/>
                </a:solidFill>
                <a:effectLst>
                  <a:outerShdw blurRad="38100" dist="22860" dir="5400000" algn="tl" rotWithShape="0">
                    <a:srgbClr val="000000">
                      <a:alpha val="30000"/>
                    </a:srgbClr>
                  </a:outerShdw>
                </a:effectLst>
              </a:rPr>
              <a:t>, I  am not on this list…</a:t>
            </a:r>
          </a:p>
        </p:txBody>
      </p:sp>
      <p:pic>
        <p:nvPicPr>
          <p:cNvPr id="12" name="Picture 2" descr="No automatic alt text availabl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35340" y="2250991"/>
            <a:ext cx="641163" cy="796422"/>
          </a:xfrm>
          <a:prstGeom prst="rect">
            <a:avLst/>
          </a:prstGeom>
          <a:noFill/>
          <a:extLst>
            <a:ext uri="{909E8E84-426E-40DD-AFC4-6F175D3DCCD1}">
              <a14:hiddenFill xmlns:a14="http://schemas.microsoft.com/office/drawing/2010/main">
                <a:solidFill>
                  <a:srgbClr val="FFFFFF"/>
                </a:solidFill>
              </a14:hiddenFill>
            </a:ext>
          </a:extLst>
        </p:spPr>
      </p:pic>
      <p:sp>
        <p:nvSpPr>
          <p:cNvPr id="13" name="Speech Bubble: Rectangle with Corners Rounded 12"/>
          <p:cNvSpPr/>
          <p:nvPr/>
        </p:nvSpPr>
        <p:spPr>
          <a:xfrm>
            <a:off x="4461247" y="2221648"/>
            <a:ext cx="3670794" cy="715089"/>
          </a:xfrm>
          <a:prstGeom prst="wedgeRoundRectCallout">
            <a:avLst>
              <a:gd name="adj1" fmla="val 51862"/>
              <a:gd name="adj2" fmla="val 24661"/>
              <a:gd name="adj3" fmla="val 16667"/>
            </a:avLst>
          </a:prstGeom>
          <a:solidFill>
            <a:schemeClr val="tx2"/>
          </a:solidFill>
          <a:ln w="12700">
            <a:solidFill>
              <a:schemeClr val="tx2"/>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dirty="0">
                <a:ln w="10160">
                  <a:solidFill>
                    <a:schemeClr val="accent5"/>
                  </a:solidFill>
                  <a:prstDash val="solid"/>
                </a:ln>
                <a:solidFill>
                  <a:srgbClr val="FFFFFF"/>
                </a:solidFill>
                <a:effectLst>
                  <a:outerShdw blurRad="38100" dist="22860" dir="5400000" algn="tl" rotWithShape="0">
                    <a:srgbClr val="000000">
                      <a:alpha val="30000"/>
                    </a:srgbClr>
                  </a:outerShdw>
                </a:effectLst>
              </a:rPr>
              <a:t>You are here on the bottom of course</a:t>
            </a:r>
          </a:p>
        </p:txBody>
      </p:sp>
      <p:pic>
        <p:nvPicPr>
          <p:cNvPr id="14" name="Picture 2" descr="No automatic alt text availabl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11312" y="3168479"/>
            <a:ext cx="641163" cy="796422"/>
          </a:xfrm>
          <a:prstGeom prst="rect">
            <a:avLst/>
          </a:prstGeom>
          <a:noFill/>
          <a:extLst>
            <a:ext uri="{909E8E84-426E-40DD-AFC4-6F175D3DCCD1}">
              <a14:hiddenFill xmlns:a14="http://schemas.microsoft.com/office/drawing/2010/main">
                <a:solidFill>
                  <a:srgbClr val="FFFFFF"/>
                </a:solidFill>
              </a14:hiddenFill>
            </a:ext>
          </a:extLst>
        </p:spPr>
      </p:pic>
      <p:sp>
        <p:nvSpPr>
          <p:cNvPr id="15" name="Speech Bubble: Rectangle with Corners Rounded 14"/>
          <p:cNvSpPr/>
          <p:nvPr/>
        </p:nvSpPr>
        <p:spPr>
          <a:xfrm>
            <a:off x="4461247" y="3104724"/>
            <a:ext cx="3670794" cy="715089"/>
          </a:xfrm>
          <a:prstGeom prst="wedgeRoundRectCallout">
            <a:avLst>
              <a:gd name="adj1" fmla="val 51862"/>
              <a:gd name="adj2" fmla="val 24661"/>
              <a:gd name="adj3" fmla="val 16667"/>
            </a:avLst>
          </a:prstGeom>
          <a:solidFill>
            <a:schemeClr val="tx2"/>
          </a:solidFill>
          <a:ln w="12700">
            <a:solidFill>
              <a:schemeClr val="tx2"/>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dirty="0">
                <a:ln w="10160">
                  <a:solidFill>
                    <a:schemeClr val="accent5"/>
                  </a:solidFill>
                  <a:prstDash val="solid"/>
                </a:ln>
                <a:solidFill>
                  <a:srgbClr val="FFFFFF"/>
                </a:solidFill>
                <a:effectLst>
                  <a:outerShdw blurRad="38100" dist="22860" dir="5400000" algn="tl" rotWithShape="0">
                    <a:srgbClr val="000000">
                      <a:alpha val="30000"/>
                    </a:srgbClr>
                  </a:outerShdw>
                </a:effectLst>
              </a:rPr>
              <a:t>Pilots don`t like you, you need to avoid all manned aviation</a:t>
            </a:r>
          </a:p>
        </p:txBody>
      </p:sp>
    </p:spTree>
    <p:extLst>
      <p:ext uri="{BB962C8B-B14F-4D97-AF65-F5344CB8AC3E}">
        <p14:creationId xmlns:p14="http://schemas.microsoft.com/office/powerpoint/2010/main" val="10496216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unmanned aviation classes</a:t>
            </a:r>
          </a:p>
        </p:txBody>
      </p:sp>
      <p:sp>
        <p:nvSpPr>
          <p:cNvPr id="3" name="Content Placeholder 2"/>
          <p:cNvSpPr>
            <a:spLocks noGrp="1"/>
          </p:cNvSpPr>
          <p:nvPr>
            <p:ph sz="quarter" idx="12"/>
          </p:nvPr>
        </p:nvSpPr>
        <p:spPr/>
        <p:txBody>
          <a:bodyPr/>
          <a:lstStyle/>
          <a:p>
            <a:pPr marL="0" indent="0">
              <a:buNone/>
            </a:pPr>
            <a:r>
              <a:rPr lang="en-US" b="1" i="1" u="sng" dirty="0"/>
              <a:t>Seventh:</a:t>
            </a:r>
            <a:r>
              <a:rPr lang="en-US" dirty="0"/>
              <a:t> Unmanned aviation with standardized avoidance system</a:t>
            </a:r>
          </a:p>
          <a:p>
            <a:pPr marL="0" indent="0">
              <a:buNone/>
            </a:pPr>
            <a:endParaRPr lang="en-US" dirty="0"/>
          </a:p>
          <a:p>
            <a:pPr marL="0" indent="0">
              <a:buNone/>
            </a:pPr>
            <a:endParaRPr lang="en-US" b="1" i="1" u="sng" dirty="0"/>
          </a:p>
          <a:p>
            <a:pPr marL="0" indent="0">
              <a:buNone/>
            </a:pPr>
            <a:endParaRPr lang="en-US" b="1" i="1" u="sng" dirty="0"/>
          </a:p>
          <a:p>
            <a:pPr marL="0" indent="0">
              <a:buNone/>
            </a:pPr>
            <a:endParaRPr lang="en-US" b="1" i="1" u="sng" dirty="0"/>
          </a:p>
          <a:p>
            <a:pPr marL="0" indent="0">
              <a:buNone/>
            </a:pPr>
            <a:endParaRPr lang="en-US" b="1" i="1" u="sng" dirty="0"/>
          </a:p>
          <a:p>
            <a:pPr marL="0" indent="0">
              <a:buNone/>
            </a:pPr>
            <a:endParaRPr lang="en-US" b="1" i="1" u="sng" dirty="0"/>
          </a:p>
          <a:p>
            <a:pPr marL="0" indent="0">
              <a:buNone/>
            </a:pPr>
            <a:endParaRPr lang="en-US" b="1" i="1" u="sng" dirty="0"/>
          </a:p>
          <a:p>
            <a:pPr marL="0" indent="0">
              <a:buNone/>
            </a:pPr>
            <a:r>
              <a:rPr lang="en-US" b="1" i="1" u="sng" dirty="0"/>
              <a:t>Eight:</a:t>
            </a:r>
            <a:r>
              <a:rPr lang="en-US" dirty="0"/>
              <a:t> Unmanned aviation for VLOS operations piloted from ground</a:t>
            </a:r>
          </a:p>
          <a:p>
            <a:pPr marL="0" indent="0">
              <a:buNone/>
            </a:pPr>
            <a:endParaRPr lang="en-US" dirty="0"/>
          </a:p>
        </p:txBody>
      </p:sp>
      <p:sp>
        <p:nvSpPr>
          <p:cNvPr id="4" name="Slide Number Placeholder 3"/>
          <p:cNvSpPr>
            <a:spLocks noGrp="1"/>
          </p:cNvSpPr>
          <p:nvPr>
            <p:ph type="sldNum" sz="quarter" idx="13"/>
          </p:nvPr>
        </p:nvSpPr>
        <p:spPr/>
        <p:txBody>
          <a:bodyPr/>
          <a:lstStyle/>
          <a:p>
            <a:pPr>
              <a:defRPr/>
            </a:pPr>
            <a:fld id="{49F53ADA-54B7-4D62-BC4B-6B91A22A65F9}" type="slidenum">
              <a:rPr lang="en-US" smtClean="0"/>
              <a:pPr>
                <a:defRPr/>
              </a:pPr>
              <a:t>50</a:t>
            </a:fld>
            <a:endParaRPr lang="en-US" dirty="0"/>
          </a:p>
        </p:txBody>
      </p:sp>
      <p:pic>
        <p:nvPicPr>
          <p:cNvPr id="5" name="Picture 2" descr="Výsledok vyhľadávania obrázkov pre dopyt big UAV white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616" y="1637467"/>
            <a:ext cx="4148570" cy="20915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Výsledok vyhľadávania obrázkov pre dopyt big UAV white background"/>
          <p:cNvPicPr>
            <a:picLocks noChangeAspect="1" noChangeArrowheads="1"/>
          </p:cNvPicPr>
          <p:nvPr/>
        </p:nvPicPr>
        <p:blipFill rotWithShape="1">
          <a:blip r:embed="rId3">
            <a:extLst>
              <a:ext uri="{28A0092B-C50C-407E-A947-70E740481C1C}">
                <a14:useLocalDpi xmlns:a14="http://schemas.microsoft.com/office/drawing/2010/main" val="0"/>
              </a:ext>
            </a:extLst>
          </a:blip>
          <a:srcRect l="19914" t="33211" r="4476" b="15227"/>
          <a:stretch/>
        </p:blipFill>
        <p:spPr bwMode="auto">
          <a:xfrm>
            <a:off x="514350" y="4433455"/>
            <a:ext cx="4168258" cy="185650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Výsledok vyhľadávania obrázkov pre dopyt x8 uav skywalker"/>
          <p:cNvPicPr>
            <a:picLocks noChangeAspect="1" noChangeArrowheads="1"/>
          </p:cNvPicPr>
          <p:nvPr/>
        </p:nvPicPr>
        <p:blipFill rotWithShape="1">
          <a:blip r:embed="rId4">
            <a:extLst>
              <a:ext uri="{28A0092B-C50C-407E-A947-70E740481C1C}">
                <a14:useLocalDpi xmlns:a14="http://schemas.microsoft.com/office/drawing/2010/main" val="0"/>
              </a:ext>
            </a:extLst>
          </a:blip>
          <a:srcRect l="21730" t="5249" r="20409" b="8903"/>
          <a:stretch/>
        </p:blipFill>
        <p:spPr bwMode="auto">
          <a:xfrm>
            <a:off x="5733645" y="4433455"/>
            <a:ext cx="1712567" cy="168765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Výsledok vyhľadávania obrázkov pre dopyt x8 fixed wing drone"/>
          <p:cNvPicPr>
            <a:picLocks noChangeAspect="1" noChangeArrowheads="1"/>
          </p:cNvPicPr>
          <p:nvPr/>
        </p:nvPicPr>
        <p:blipFill rotWithShape="1">
          <a:blip r:embed="rId5">
            <a:extLst>
              <a:ext uri="{28A0092B-C50C-407E-A947-70E740481C1C}">
                <a14:useLocalDpi xmlns:a14="http://schemas.microsoft.com/office/drawing/2010/main" val="0"/>
              </a:ext>
            </a:extLst>
          </a:blip>
          <a:srcRect l="15070" t="34817" r="9214" b="28634"/>
          <a:stretch/>
        </p:blipFill>
        <p:spPr bwMode="auto">
          <a:xfrm>
            <a:off x="4957462" y="1637467"/>
            <a:ext cx="1360674" cy="437882"/>
          </a:xfrm>
          <a:prstGeom prst="rect">
            <a:avLst/>
          </a:prstGeom>
          <a:noFill/>
          <a:extLst>
            <a:ext uri="{909E8E84-426E-40DD-AFC4-6F175D3DCCD1}">
              <a14:hiddenFill xmlns:a14="http://schemas.microsoft.com/office/drawing/2010/main">
                <a:solidFill>
                  <a:srgbClr val="FFFFFF"/>
                </a:solidFill>
              </a14:hiddenFill>
            </a:ext>
          </a:extLst>
        </p:spPr>
      </p:pic>
      <p:sp>
        <p:nvSpPr>
          <p:cNvPr id="9" name="Speech Bubble: Rectangle with Corners Rounded 8"/>
          <p:cNvSpPr/>
          <p:nvPr/>
        </p:nvSpPr>
        <p:spPr>
          <a:xfrm>
            <a:off x="6456412" y="1637467"/>
            <a:ext cx="2527931" cy="408623"/>
          </a:xfrm>
          <a:prstGeom prst="wedgeRoundRectCallout">
            <a:avLst>
              <a:gd name="adj1" fmla="val -55986"/>
              <a:gd name="adj2" fmla="val -5939"/>
              <a:gd name="adj3" fmla="val 16667"/>
            </a:avLst>
          </a:prstGeom>
          <a:solidFill>
            <a:schemeClr val="accent3"/>
          </a:solidFill>
          <a:ln w="12700">
            <a:solidFill>
              <a:schemeClr val="accent3"/>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dirty="0">
                <a:ln w="10160">
                  <a:solidFill>
                    <a:schemeClr val="accent5"/>
                  </a:solidFill>
                  <a:prstDash val="solid"/>
                </a:ln>
                <a:solidFill>
                  <a:srgbClr val="FFFFFF"/>
                </a:solidFill>
                <a:effectLst>
                  <a:outerShdw blurRad="38100" dist="22860" dir="5400000" algn="tl" rotWithShape="0">
                    <a:srgbClr val="000000">
                      <a:alpha val="30000"/>
                    </a:srgbClr>
                  </a:outerShdw>
                </a:effectLst>
              </a:rPr>
              <a:t>Aww thanks buddy !</a:t>
            </a:r>
          </a:p>
        </p:txBody>
      </p:sp>
      <p:pic>
        <p:nvPicPr>
          <p:cNvPr id="10" name="Picture 2" descr="No automatic alt text availab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32419" y="2232055"/>
            <a:ext cx="551924" cy="796422"/>
          </a:xfrm>
          <a:prstGeom prst="rect">
            <a:avLst/>
          </a:prstGeom>
          <a:noFill/>
          <a:extLst>
            <a:ext uri="{909E8E84-426E-40DD-AFC4-6F175D3DCCD1}">
              <a14:hiddenFill xmlns:a14="http://schemas.microsoft.com/office/drawing/2010/main">
                <a:solidFill>
                  <a:srgbClr val="FFFFFF"/>
                </a:solidFill>
              </a14:hiddenFill>
            </a:ext>
          </a:extLst>
        </p:spPr>
      </p:pic>
      <p:sp>
        <p:nvSpPr>
          <p:cNvPr id="11" name="Speech Bubble: Rectangle with Corners Rounded 10"/>
          <p:cNvSpPr/>
          <p:nvPr/>
        </p:nvSpPr>
        <p:spPr>
          <a:xfrm>
            <a:off x="5079999" y="2355945"/>
            <a:ext cx="3159881" cy="408623"/>
          </a:xfrm>
          <a:prstGeom prst="wedgeRoundRectCallout">
            <a:avLst>
              <a:gd name="adj1" fmla="val 51862"/>
              <a:gd name="adj2" fmla="val 24661"/>
              <a:gd name="adj3" fmla="val 16667"/>
            </a:avLst>
          </a:prstGeom>
          <a:solidFill>
            <a:schemeClr val="tx2"/>
          </a:solidFill>
          <a:ln w="12700">
            <a:solidFill>
              <a:schemeClr val="tx2"/>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dirty="0">
                <a:ln w="10160">
                  <a:solidFill>
                    <a:schemeClr val="accent5"/>
                  </a:solidFill>
                  <a:prstDash val="solid"/>
                </a:ln>
                <a:solidFill>
                  <a:srgbClr val="FFFFFF"/>
                </a:solidFill>
                <a:effectLst>
                  <a:outerShdw blurRad="38100" dist="22860" dir="5400000" algn="tl" rotWithShape="0">
                    <a:srgbClr val="000000">
                      <a:alpha val="30000"/>
                    </a:srgbClr>
                  </a:outerShdw>
                </a:effectLst>
              </a:rPr>
              <a:t>No problem mate!</a:t>
            </a:r>
          </a:p>
        </p:txBody>
      </p:sp>
      <p:pic>
        <p:nvPicPr>
          <p:cNvPr id="12" name="Picture 4" descr="Výsledok vyhľadávania obrázkov pre dopyt x8 fixed wing drone"/>
          <p:cNvPicPr>
            <a:picLocks noChangeAspect="1" noChangeArrowheads="1"/>
          </p:cNvPicPr>
          <p:nvPr/>
        </p:nvPicPr>
        <p:blipFill rotWithShape="1">
          <a:blip r:embed="rId5">
            <a:extLst>
              <a:ext uri="{28A0092B-C50C-407E-A947-70E740481C1C}">
                <a14:useLocalDpi xmlns:a14="http://schemas.microsoft.com/office/drawing/2010/main" val="0"/>
              </a:ext>
            </a:extLst>
          </a:blip>
          <a:srcRect l="15070" t="34817" r="9214" b="28634"/>
          <a:stretch/>
        </p:blipFill>
        <p:spPr bwMode="auto">
          <a:xfrm>
            <a:off x="4957462" y="3143130"/>
            <a:ext cx="1360674" cy="437882"/>
          </a:xfrm>
          <a:prstGeom prst="rect">
            <a:avLst/>
          </a:prstGeom>
          <a:noFill/>
          <a:extLst>
            <a:ext uri="{909E8E84-426E-40DD-AFC4-6F175D3DCCD1}">
              <a14:hiddenFill xmlns:a14="http://schemas.microsoft.com/office/drawing/2010/main">
                <a:solidFill>
                  <a:srgbClr val="FFFFFF"/>
                </a:solidFill>
              </a14:hiddenFill>
            </a:ext>
          </a:extLst>
        </p:spPr>
      </p:pic>
      <p:sp>
        <p:nvSpPr>
          <p:cNvPr id="13" name="Speech Bubble: Rectangle with Corners Rounded 12"/>
          <p:cNvSpPr/>
          <p:nvPr/>
        </p:nvSpPr>
        <p:spPr>
          <a:xfrm>
            <a:off x="6456412" y="3143130"/>
            <a:ext cx="2527931" cy="408623"/>
          </a:xfrm>
          <a:prstGeom prst="wedgeRoundRectCallout">
            <a:avLst>
              <a:gd name="adj1" fmla="val -55986"/>
              <a:gd name="adj2" fmla="val -5939"/>
              <a:gd name="adj3" fmla="val 16667"/>
            </a:avLst>
          </a:prstGeom>
          <a:solidFill>
            <a:schemeClr val="accent3"/>
          </a:solidFill>
          <a:ln w="12700">
            <a:solidFill>
              <a:schemeClr val="accent3"/>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dirty="0">
                <a:ln w="10160">
                  <a:solidFill>
                    <a:schemeClr val="accent5"/>
                  </a:solidFill>
                  <a:prstDash val="solid"/>
                </a:ln>
                <a:solidFill>
                  <a:srgbClr val="FFFFFF"/>
                </a:solidFill>
                <a:effectLst>
                  <a:outerShdw blurRad="38100" dist="22860" dir="5400000" algn="tl" rotWithShape="0">
                    <a:srgbClr val="000000">
                      <a:alpha val="30000"/>
                    </a:srgbClr>
                  </a:outerShdw>
                </a:effectLst>
              </a:rPr>
              <a:t>That was sarcastic…</a:t>
            </a:r>
          </a:p>
        </p:txBody>
      </p:sp>
    </p:spTree>
    <p:extLst>
      <p:ext uri="{BB962C8B-B14F-4D97-AF65-F5344CB8AC3E}">
        <p14:creationId xmlns:p14="http://schemas.microsoft.com/office/powerpoint/2010/main" val="8396346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Right of the way rules</a:t>
            </a:r>
          </a:p>
        </p:txBody>
      </p:sp>
      <p:sp>
        <p:nvSpPr>
          <p:cNvPr id="3" name="Content Placeholder 2"/>
          <p:cNvSpPr>
            <a:spLocks noGrp="1"/>
          </p:cNvSpPr>
          <p:nvPr>
            <p:ph sz="quarter" idx="12"/>
          </p:nvPr>
        </p:nvSpPr>
        <p:spPr/>
        <p:txBody>
          <a:bodyPr/>
          <a:lstStyle/>
          <a:p>
            <a:r>
              <a:rPr lang="en-US" sz="2000" dirty="0"/>
              <a:t>Right of the way rules aid pilots in avoiding each other visually</a:t>
            </a:r>
          </a:p>
          <a:p>
            <a:r>
              <a:rPr lang="en-US" sz="2000" dirty="0"/>
              <a:t>The rules are found:</a:t>
            </a:r>
          </a:p>
          <a:p>
            <a:pPr lvl="1"/>
            <a:r>
              <a:rPr lang="en-US" sz="1800" dirty="0"/>
              <a:t>Part 91 Federal Aviation Regulation (USA)</a:t>
            </a:r>
          </a:p>
          <a:p>
            <a:pPr lvl="1"/>
            <a:r>
              <a:rPr lang="en-US" sz="1800" dirty="0"/>
              <a:t>ICAO Annex 2 -&gt; Chapter 3  - General Rules -&gt; 3.2 Avoidance of collisions -&gt; 3.2.2 Right of way (International)</a:t>
            </a:r>
          </a:p>
          <a:p>
            <a:endParaRPr lang="en-US" sz="2000" dirty="0"/>
          </a:p>
          <a:p>
            <a:r>
              <a:rPr lang="en-US" sz="2000" dirty="0"/>
              <a:t>When aircrafts are converging, the right of way is generally given to the least maneuverable aircraft (higher class)</a:t>
            </a:r>
          </a:p>
          <a:p>
            <a:r>
              <a:rPr lang="en-US" sz="2000" dirty="0"/>
              <a:t>The aircraft now having the right of the way is to pass well clear of the aircraft having the right of the way</a:t>
            </a:r>
          </a:p>
          <a:p>
            <a:endParaRPr lang="en-US" sz="2000" dirty="0"/>
          </a:p>
          <a:p>
            <a:r>
              <a:rPr lang="en-US" sz="2000" dirty="0"/>
              <a:t>Application for rules of the air in case of UAV seems to be reduced to immediate avoidance in case of manned aviation</a:t>
            </a:r>
          </a:p>
          <a:p>
            <a:r>
              <a:rPr lang="en-US" sz="2000" dirty="0"/>
              <a:t>The avoidance rules can be applied between the same class of UAV</a:t>
            </a:r>
          </a:p>
          <a:p>
            <a:pPr marL="0" indent="0">
              <a:buNone/>
            </a:pPr>
            <a:endParaRPr lang="en-US" sz="2000" dirty="0"/>
          </a:p>
        </p:txBody>
      </p:sp>
      <p:sp>
        <p:nvSpPr>
          <p:cNvPr id="4" name="Slide Number Placeholder 3"/>
          <p:cNvSpPr>
            <a:spLocks noGrp="1"/>
          </p:cNvSpPr>
          <p:nvPr>
            <p:ph type="sldNum" sz="quarter" idx="13"/>
          </p:nvPr>
        </p:nvSpPr>
        <p:spPr/>
        <p:txBody>
          <a:bodyPr/>
          <a:lstStyle/>
          <a:p>
            <a:pPr>
              <a:defRPr/>
            </a:pPr>
            <a:fld id="{49F53ADA-54B7-4D62-BC4B-6B91A22A65F9}" type="slidenum">
              <a:rPr lang="en-US" smtClean="0"/>
              <a:pPr>
                <a:defRPr/>
              </a:pPr>
              <a:t>51</a:t>
            </a:fld>
            <a:endParaRPr lang="en-US" dirty="0"/>
          </a:p>
        </p:txBody>
      </p:sp>
    </p:spTree>
    <p:extLst>
      <p:ext uri="{BB962C8B-B14F-4D97-AF65-F5344CB8AC3E}">
        <p14:creationId xmlns:p14="http://schemas.microsoft.com/office/powerpoint/2010/main" val="18468396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Converging aircrafts of the same category</a:t>
            </a:r>
          </a:p>
        </p:txBody>
      </p:sp>
      <p:sp>
        <p:nvSpPr>
          <p:cNvPr id="4" name="Slide Number Placeholder 3"/>
          <p:cNvSpPr>
            <a:spLocks noGrp="1"/>
          </p:cNvSpPr>
          <p:nvPr>
            <p:ph type="sldNum" sz="quarter" idx="11"/>
          </p:nvPr>
        </p:nvSpPr>
        <p:spPr/>
        <p:txBody>
          <a:bodyPr/>
          <a:lstStyle/>
          <a:p>
            <a:pPr>
              <a:defRPr/>
            </a:pPr>
            <a:endParaRPr lang="en-US" dirty="0"/>
          </a:p>
        </p:txBody>
      </p:sp>
      <p:sp>
        <p:nvSpPr>
          <p:cNvPr id="16" name="Pie 15"/>
          <p:cNvSpPr/>
          <p:nvPr/>
        </p:nvSpPr>
        <p:spPr>
          <a:xfrm>
            <a:off x="959955" y="92522"/>
            <a:ext cx="3014039" cy="3014039"/>
          </a:xfrm>
          <a:prstGeom prst="pie">
            <a:avLst>
              <a:gd name="adj1" fmla="val 0"/>
              <a:gd name="adj2" fmla="val 5375887"/>
            </a:avLst>
          </a:prstGeom>
          <a:solidFill>
            <a:schemeClr val="accent3">
              <a:lumMod val="20000"/>
              <a:lumOff val="80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solidFill>
                <a:schemeClr val="tx1"/>
              </a:solidFill>
            </a:endParaRPr>
          </a:p>
        </p:txBody>
      </p:sp>
      <p:pic>
        <p:nvPicPr>
          <p:cNvPr id="5122" name="Picture 2" descr="Výsledok vyhľadávania obrázkov pre dopyt aircraft pictogram"/>
          <p:cNvPicPr>
            <a:picLocks noChangeAspect="1" noChangeArrowheads="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l="25104" t="17169" r="25208" b="16030"/>
          <a:stretch/>
        </p:blipFill>
        <p:spPr bwMode="auto">
          <a:xfrm>
            <a:off x="2019300" y="5351733"/>
            <a:ext cx="895350" cy="9347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Výsledok vyhľadávania obrázkov pre dopyt aircraft pictogram"/>
          <p:cNvPicPr>
            <a:picLocks noChangeAspect="1" noChangeArrowheads="1"/>
          </p:cNvPicPr>
          <p:nvPr/>
        </p:nvPicPr>
        <p:blipFill rotWithShape="1">
          <a:blip r:embed="rId2">
            <a:duotone>
              <a:prstClr val="black"/>
              <a:schemeClr val="tx2">
                <a:tint val="45000"/>
                <a:satMod val="400000"/>
              </a:schemeClr>
            </a:duotone>
            <a:extLst>
              <a:ext uri="{28A0092B-C50C-407E-A947-70E740481C1C}">
                <a14:useLocalDpi xmlns:a14="http://schemas.microsoft.com/office/drawing/2010/main" val="0"/>
              </a:ext>
            </a:extLst>
          </a:blip>
          <a:srcRect l="25104" t="17169" r="25208" b="16030"/>
          <a:stretch/>
        </p:blipFill>
        <p:spPr bwMode="auto">
          <a:xfrm rot="16200000">
            <a:off x="6962775" y="1132158"/>
            <a:ext cx="895350" cy="93476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a:stCxn id="6" idx="0"/>
          </p:cNvCxnSpPr>
          <p:nvPr/>
        </p:nvCxnSpPr>
        <p:spPr>
          <a:xfrm flipH="1">
            <a:off x="228600" y="1599542"/>
            <a:ext cx="6714466" cy="658"/>
          </a:xfrm>
          <a:prstGeom prst="line">
            <a:avLst/>
          </a:prstGeom>
          <a:ln>
            <a:solidFill>
              <a:schemeClr val="tx2"/>
            </a:solidFill>
            <a:prstDash val="dash"/>
          </a:ln>
        </p:spPr>
        <p:style>
          <a:lnRef idx="3">
            <a:schemeClr val="accent6"/>
          </a:lnRef>
          <a:fillRef idx="0">
            <a:schemeClr val="accent6"/>
          </a:fillRef>
          <a:effectRef idx="2">
            <a:schemeClr val="accent6"/>
          </a:effectRef>
          <a:fontRef idx="minor">
            <a:schemeClr val="tx1"/>
          </a:fontRef>
        </p:style>
      </p:cxnSp>
      <p:cxnSp>
        <p:nvCxnSpPr>
          <p:cNvPr id="9" name="Straight Connector 8"/>
          <p:cNvCxnSpPr>
            <a:endCxn id="5122" idx="0"/>
          </p:cNvCxnSpPr>
          <p:nvPr/>
        </p:nvCxnSpPr>
        <p:spPr>
          <a:xfrm>
            <a:off x="2466975" y="1009650"/>
            <a:ext cx="0" cy="4342083"/>
          </a:xfrm>
          <a:prstGeom prst="line">
            <a:avLst/>
          </a:prstGeom>
          <a:ln>
            <a:prstDash val="dash"/>
          </a:ln>
        </p:spPr>
        <p:style>
          <a:lnRef idx="3">
            <a:schemeClr val="accent3"/>
          </a:lnRef>
          <a:fillRef idx="0">
            <a:schemeClr val="accent3"/>
          </a:fillRef>
          <a:effectRef idx="2">
            <a:schemeClr val="accent3"/>
          </a:effectRef>
          <a:fontRef idx="minor">
            <a:schemeClr val="tx1"/>
          </a:fontRef>
        </p:style>
      </p:cxnSp>
      <p:sp>
        <p:nvSpPr>
          <p:cNvPr id="11" name="Oval 10"/>
          <p:cNvSpPr/>
          <p:nvPr/>
        </p:nvSpPr>
        <p:spPr>
          <a:xfrm>
            <a:off x="2343150" y="1476375"/>
            <a:ext cx="247650" cy="247650"/>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p:cNvSpPr txBox="1"/>
              <p:nvPr/>
            </p:nvSpPr>
            <p:spPr>
              <a:xfrm>
                <a:off x="2655065" y="2099215"/>
                <a:ext cx="9622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70</m:t>
                          </m:r>
                        </m:e>
                        <m:sup>
                          <m:r>
                            <a:rPr lang="en-US" b="0" i="1" smtClean="0">
                              <a:latin typeface="Cambria Math" panose="02040503050406030204" pitchFamily="18" charset="0"/>
                            </a:rPr>
                            <m:t>𝑜</m:t>
                          </m:r>
                        </m:sup>
                      </m:sSup>
                      <m:r>
                        <a:rPr lang="en-US" b="0" i="1" smtClean="0">
                          <a:latin typeface="Cambria Math" panose="02040503050406030204" pitchFamily="18" charset="0"/>
                        </a:rPr>
                        <m:t> </m:t>
                      </m:r>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2655065" y="2099215"/>
                <a:ext cx="962251" cy="276999"/>
              </a:xfrm>
              <a:prstGeom prst="rect">
                <a:avLst/>
              </a:prstGeom>
              <a:blipFill rotWithShape="0">
                <a:blip r:embed="rId3"/>
                <a:stretch>
                  <a:fillRect l="-637" b="-13043"/>
                </a:stretch>
              </a:blipFill>
            </p:spPr>
            <p:txBody>
              <a:bodyPr/>
              <a:lstStyle/>
              <a:p>
                <a:r>
                  <a:rPr lang="en-US">
                    <a:noFill/>
                  </a:rPr>
                  <a:t> </a:t>
                </a:r>
              </a:p>
            </p:txBody>
          </p:sp>
        </mc:Fallback>
      </mc:AlternateContent>
      <p:sp>
        <p:nvSpPr>
          <p:cNvPr id="18" name="Rounded Rectangle 17"/>
          <p:cNvSpPr/>
          <p:nvPr/>
        </p:nvSpPr>
        <p:spPr>
          <a:xfrm>
            <a:off x="5762625" y="5306013"/>
            <a:ext cx="2971800" cy="914400"/>
          </a:xfrm>
          <a:prstGeom prst="roundRect">
            <a:avLst/>
          </a:prstGeom>
          <a:solidFill>
            <a:srgbClr val="FF0000"/>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The aircraft on other right, has the right of the way</a:t>
            </a:r>
          </a:p>
        </p:txBody>
      </p:sp>
      <p:sp>
        <p:nvSpPr>
          <p:cNvPr id="12" name="Slide Number Placeholder 3"/>
          <p:cNvSpPr>
            <a:spLocks noGrp="1"/>
          </p:cNvSpPr>
          <p:nvPr>
            <p:ph type="sldNum" sz="quarter" idx="13"/>
          </p:nvPr>
        </p:nvSpPr>
        <p:spPr>
          <a:xfrm>
            <a:off x="8637588" y="2"/>
            <a:ext cx="506413" cy="504825"/>
          </a:xfrm>
        </p:spPr>
        <p:txBody>
          <a:bodyPr/>
          <a:lstStyle/>
          <a:p>
            <a:pPr>
              <a:defRPr/>
            </a:pPr>
            <a:fld id="{49F53ADA-54B7-4D62-BC4B-6B91A22A65F9}" type="slidenum">
              <a:rPr lang="en-US" smtClean="0"/>
              <a:pPr>
                <a:defRPr/>
              </a:pPr>
              <a:t>52</a:t>
            </a:fld>
            <a:endParaRPr lang="en-US" dirty="0"/>
          </a:p>
        </p:txBody>
      </p:sp>
    </p:spTree>
    <p:extLst>
      <p:ext uri="{BB962C8B-B14F-4D97-AF65-F5344CB8AC3E}">
        <p14:creationId xmlns:p14="http://schemas.microsoft.com/office/powerpoint/2010/main" val="29217137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Converging aircrafts of the same category</a:t>
            </a:r>
          </a:p>
        </p:txBody>
      </p:sp>
      <p:sp>
        <p:nvSpPr>
          <p:cNvPr id="4" name="Slide Number Placeholder 3"/>
          <p:cNvSpPr>
            <a:spLocks noGrp="1"/>
          </p:cNvSpPr>
          <p:nvPr>
            <p:ph type="sldNum" sz="quarter" idx="11"/>
          </p:nvPr>
        </p:nvSpPr>
        <p:spPr/>
        <p:txBody>
          <a:bodyPr/>
          <a:lstStyle/>
          <a:p>
            <a:pPr>
              <a:defRPr/>
            </a:pPr>
            <a:endParaRPr lang="en-US" dirty="0"/>
          </a:p>
        </p:txBody>
      </p:sp>
      <p:pic>
        <p:nvPicPr>
          <p:cNvPr id="5122" name="Picture 2" descr="Výsledok vyhľadávania obrázkov pre dopyt aircraft pictogram"/>
          <p:cNvPicPr>
            <a:picLocks noChangeAspect="1" noChangeArrowheads="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l="25104" t="17169" r="25208" b="16030"/>
          <a:stretch/>
        </p:blipFill>
        <p:spPr bwMode="auto">
          <a:xfrm>
            <a:off x="2019300" y="5351733"/>
            <a:ext cx="895350" cy="9347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Výsledok vyhľadávania obrázkov pre dopyt aircraft pictogram"/>
          <p:cNvPicPr>
            <a:picLocks noChangeAspect="1" noChangeArrowheads="1"/>
          </p:cNvPicPr>
          <p:nvPr/>
        </p:nvPicPr>
        <p:blipFill rotWithShape="1">
          <a:blip r:embed="rId2">
            <a:duotone>
              <a:prstClr val="black"/>
              <a:schemeClr val="tx2">
                <a:tint val="45000"/>
                <a:satMod val="400000"/>
              </a:schemeClr>
            </a:duotone>
            <a:extLst>
              <a:ext uri="{28A0092B-C50C-407E-A947-70E740481C1C}">
                <a14:useLocalDpi xmlns:a14="http://schemas.microsoft.com/office/drawing/2010/main" val="0"/>
              </a:ext>
            </a:extLst>
          </a:blip>
          <a:srcRect l="25104" t="17169" r="25208" b="16030"/>
          <a:stretch/>
        </p:blipFill>
        <p:spPr bwMode="auto">
          <a:xfrm rot="16200000">
            <a:off x="6962775" y="1132158"/>
            <a:ext cx="895350" cy="93476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a:stCxn id="6" idx="0"/>
          </p:cNvCxnSpPr>
          <p:nvPr/>
        </p:nvCxnSpPr>
        <p:spPr>
          <a:xfrm flipH="1">
            <a:off x="228600" y="1599542"/>
            <a:ext cx="6714466" cy="658"/>
          </a:xfrm>
          <a:prstGeom prst="line">
            <a:avLst/>
          </a:prstGeom>
          <a:ln>
            <a:solidFill>
              <a:schemeClr val="tx2"/>
            </a:solidFill>
            <a:prstDash val="dash"/>
          </a:ln>
        </p:spPr>
        <p:style>
          <a:lnRef idx="3">
            <a:schemeClr val="accent6"/>
          </a:lnRef>
          <a:fillRef idx="0">
            <a:schemeClr val="accent6"/>
          </a:fillRef>
          <a:effectRef idx="2">
            <a:schemeClr val="accent6"/>
          </a:effectRef>
          <a:fontRef idx="minor">
            <a:schemeClr val="tx1"/>
          </a:fontRef>
        </p:style>
      </p:cxnSp>
      <p:sp>
        <p:nvSpPr>
          <p:cNvPr id="11" name="Oval 10"/>
          <p:cNvSpPr/>
          <p:nvPr/>
        </p:nvSpPr>
        <p:spPr>
          <a:xfrm>
            <a:off x="2343150" y="1476375"/>
            <a:ext cx="247650" cy="247650"/>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8" name="Freeform 7"/>
          <p:cNvSpPr/>
          <p:nvPr/>
        </p:nvSpPr>
        <p:spPr>
          <a:xfrm>
            <a:off x="2470150" y="2489200"/>
            <a:ext cx="5334000" cy="2870200"/>
          </a:xfrm>
          <a:custGeom>
            <a:avLst/>
            <a:gdLst>
              <a:gd name="connsiteX0" fmla="*/ 0 w 5334000"/>
              <a:gd name="connsiteY0" fmla="*/ 2870200 h 2870200"/>
              <a:gd name="connsiteX1" fmla="*/ 1327150 w 5334000"/>
              <a:gd name="connsiteY1" fmla="*/ 457200 h 2870200"/>
              <a:gd name="connsiteX2" fmla="*/ 5334000 w 5334000"/>
              <a:gd name="connsiteY2" fmla="*/ 0 h 2870200"/>
            </a:gdLst>
            <a:ahLst/>
            <a:cxnLst>
              <a:cxn ang="0">
                <a:pos x="connsiteX0" y="connsiteY0"/>
              </a:cxn>
              <a:cxn ang="0">
                <a:pos x="connsiteX1" y="connsiteY1"/>
              </a:cxn>
              <a:cxn ang="0">
                <a:pos x="connsiteX2" y="connsiteY2"/>
              </a:cxn>
            </a:cxnLst>
            <a:rect l="l" t="t" r="r" b="b"/>
            <a:pathLst>
              <a:path w="5334000" h="2870200">
                <a:moveTo>
                  <a:pt x="0" y="2870200"/>
                </a:moveTo>
                <a:cubicBezTo>
                  <a:pt x="219075" y="1902883"/>
                  <a:pt x="438150" y="935567"/>
                  <a:pt x="1327150" y="457200"/>
                </a:cubicBezTo>
                <a:cubicBezTo>
                  <a:pt x="2216150" y="-21167"/>
                  <a:pt x="4552950" y="164042"/>
                  <a:pt x="5334000" y="0"/>
                </a:cubicBezTo>
              </a:path>
            </a:pathLst>
          </a:custGeom>
          <a:ln>
            <a:prstDash val="dash"/>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sp>
        <p:nvSpPr>
          <p:cNvPr id="9" name="Slide Number Placeholder 3"/>
          <p:cNvSpPr>
            <a:spLocks noGrp="1"/>
          </p:cNvSpPr>
          <p:nvPr>
            <p:ph type="sldNum" sz="quarter" idx="13"/>
          </p:nvPr>
        </p:nvSpPr>
        <p:spPr>
          <a:xfrm>
            <a:off x="8637588" y="2"/>
            <a:ext cx="506413" cy="504825"/>
          </a:xfrm>
        </p:spPr>
        <p:txBody>
          <a:bodyPr/>
          <a:lstStyle/>
          <a:p>
            <a:pPr>
              <a:defRPr/>
            </a:pPr>
            <a:fld id="{49F53ADA-54B7-4D62-BC4B-6B91A22A65F9}" type="slidenum">
              <a:rPr lang="en-US" smtClean="0"/>
              <a:pPr>
                <a:defRPr/>
              </a:pPr>
              <a:t>53</a:t>
            </a:fld>
            <a:endParaRPr lang="en-US" dirty="0"/>
          </a:p>
        </p:txBody>
      </p:sp>
    </p:spTree>
    <p:extLst>
      <p:ext uri="{BB962C8B-B14F-4D97-AF65-F5344CB8AC3E}">
        <p14:creationId xmlns:p14="http://schemas.microsoft.com/office/powerpoint/2010/main" val="324450080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5762625" y="5306013"/>
            <a:ext cx="2971800"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The aircraft on other right, hast the right of the way</a:t>
            </a:r>
          </a:p>
        </p:txBody>
      </p:sp>
      <p:sp>
        <p:nvSpPr>
          <p:cNvPr id="2" name="Title 1"/>
          <p:cNvSpPr>
            <a:spLocks noGrp="1"/>
          </p:cNvSpPr>
          <p:nvPr>
            <p:ph type="title"/>
          </p:nvPr>
        </p:nvSpPr>
        <p:spPr/>
        <p:txBody>
          <a:bodyPr/>
          <a:lstStyle/>
          <a:p>
            <a:r>
              <a:rPr lang="en-US" dirty="0"/>
              <a:t>Converging aircrafts of the same category</a:t>
            </a:r>
          </a:p>
        </p:txBody>
      </p:sp>
      <p:sp>
        <p:nvSpPr>
          <p:cNvPr id="4" name="Slide Number Placeholder 3"/>
          <p:cNvSpPr>
            <a:spLocks noGrp="1"/>
          </p:cNvSpPr>
          <p:nvPr>
            <p:ph type="sldNum" sz="quarter" idx="11"/>
          </p:nvPr>
        </p:nvSpPr>
        <p:spPr/>
        <p:txBody>
          <a:bodyPr/>
          <a:lstStyle/>
          <a:p>
            <a:pPr>
              <a:defRPr/>
            </a:pPr>
            <a:endParaRPr lang="en-US" dirty="0"/>
          </a:p>
        </p:txBody>
      </p:sp>
      <p:cxnSp>
        <p:nvCxnSpPr>
          <p:cNvPr id="7" name="Straight Connector 6"/>
          <p:cNvCxnSpPr/>
          <p:nvPr/>
        </p:nvCxnSpPr>
        <p:spPr>
          <a:xfrm flipH="1" flipV="1">
            <a:off x="755650" y="1615245"/>
            <a:ext cx="6127750" cy="1"/>
          </a:xfrm>
          <a:prstGeom prst="line">
            <a:avLst/>
          </a:prstGeom>
          <a:ln>
            <a:solidFill>
              <a:schemeClr val="tx2"/>
            </a:solidFill>
            <a:prstDash val="dash"/>
          </a:ln>
        </p:spPr>
        <p:style>
          <a:lnRef idx="3">
            <a:schemeClr val="accent6"/>
          </a:lnRef>
          <a:fillRef idx="0">
            <a:schemeClr val="accent6"/>
          </a:fillRef>
          <a:effectRef idx="2">
            <a:schemeClr val="accent6"/>
          </a:effectRef>
          <a:fontRef idx="minor">
            <a:schemeClr val="tx1"/>
          </a:fontRef>
        </p:style>
      </p:cxnSp>
      <p:sp>
        <p:nvSpPr>
          <p:cNvPr id="11" name="Oval 10"/>
          <p:cNvSpPr/>
          <p:nvPr/>
        </p:nvSpPr>
        <p:spPr>
          <a:xfrm>
            <a:off x="2343150" y="1476375"/>
            <a:ext cx="247650" cy="247650"/>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8" name="Freeform 7"/>
          <p:cNvSpPr/>
          <p:nvPr/>
        </p:nvSpPr>
        <p:spPr>
          <a:xfrm>
            <a:off x="2470150" y="2489200"/>
            <a:ext cx="5334000" cy="2870200"/>
          </a:xfrm>
          <a:custGeom>
            <a:avLst/>
            <a:gdLst>
              <a:gd name="connsiteX0" fmla="*/ 0 w 5334000"/>
              <a:gd name="connsiteY0" fmla="*/ 2870200 h 2870200"/>
              <a:gd name="connsiteX1" fmla="*/ 1327150 w 5334000"/>
              <a:gd name="connsiteY1" fmla="*/ 457200 h 2870200"/>
              <a:gd name="connsiteX2" fmla="*/ 5334000 w 5334000"/>
              <a:gd name="connsiteY2" fmla="*/ 0 h 2870200"/>
            </a:gdLst>
            <a:ahLst/>
            <a:cxnLst>
              <a:cxn ang="0">
                <a:pos x="connsiteX0" y="connsiteY0"/>
              </a:cxn>
              <a:cxn ang="0">
                <a:pos x="connsiteX1" y="connsiteY1"/>
              </a:cxn>
              <a:cxn ang="0">
                <a:pos x="connsiteX2" y="connsiteY2"/>
              </a:cxn>
            </a:cxnLst>
            <a:rect l="l" t="t" r="r" b="b"/>
            <a:pathLst>
              <a:path w="5334000" h="2870200">
                <a:moveTo>
                  <a:pt x="0" y="2870200"/>
                </a:moveTo>
                <a:cubicBezTo>
                  <a:pt x="219075" y="1902883"/>
                  <a:pt x="438150" y="935567"/>
                  <a:pt x="1327150" y="457200"/>
                </a:cubicBezTo>
                <a:cubicBezTo>
                  <a:pt x="2216150" y="-21167"/>
                  <a:pt x="4552950" y="164042"/>
                  <a:pt x="5334000" y="0"/>
                </a:cubicBezTo>
              </a:path>
            </a:pathLst>
          </a:custGeom>
          <a:ln>
            <a:prstDash val="dash"/>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sp>
        <p:nvSpPr>
          <p:cNvPr id="3" name="Freeform 2"/>
          <p:cNvSpPr/>
          <p:nvPr/>
        </p:nvSpPr>
        <p:spPr>
          <a:xfrm>
            <a:off x="2457450" y="2743200"/>
            <a:ext cx="1968500" cy="2628900"/>
          </a:xfrm>
          <a:custGeom>
            <a:avLst/>
            <a:gdLst>
              <a:gd name="connsiteX0" fmla="*/ 0 w 1968500"/>
              <a:gd name="connsiteY0" fmla="*/ 2628900 h 2628900"/>
              <a:gd name="connsiteX1" fmla="*/ 361950 w 1968500"/>
              <a:gd name="connsiteY1" fmla="*/ 1346200 h 2628900"/>
              <a:gd name="connsiteX2" fmla="*/ 1066800 w 1968500"/>
              <a:gd name="connsiteY2" fmla="*/ 381000 h 2628900"/>
              <a:gd name="connsiteX3" fmla="*/ 1968500 w 1968500"/>
              <a:gd name="connsiteY3" fmla="*/ 0 h 2628900"/>
            </a:gdLst>
            <a:ahLst/>
            <a:cxnLst>
              <a:cxn ang="0">
                <a:pos x="connsiteX0" y="connsiteY0"/>
              </a:cxn>
              <a:cxn ang="0">
                <a:pos x="connsiteX1" y="connsiteY1"/>
              </a:cxn>
              <a:cxn ang="0">
                <a:pos x="connsiteX2" y="connsiteY2"/>
              </a:cxn>
              <a:cxn ang="0">
                <a:pos x="connsiteX3" y="connsiteY3"/>
              </a:cxn>
            </a:cxnLst>
            <a:rect l="l" t="t" r="r" b="b"/>
            <a:pathLst>
              <a:path w="1968500" h="2628900">
                <a:moveTo>
                  <a:pt x="0" y="2628900"/>
                </a:moveTo>
                <a:cubicBezTo>
                  <a:pt x="92075" y="2174875"/>
                  <a:pt x="184150" y="1720850"/>
                  <a:pt x="361950" y="1346200"/>
                </a:cubicBezTo>
                <a:cubicBezTo>
                  <a:pt x="539750" y="971550"/>
                  <a:pt x="799042" y="605367"/>
                  <a:pt x="1066800" y="381000"/>
                </a:cubicBezTo>
                <a:cubicBezTo>
                  <a:pt x="1334558" y="156633"/>
                  <a:pt x="1893358" y="29633"/>
                  <a:pt x="1968500" y="0"/>
                </a:cubicBezTo>
              </a:path>
            </a:pathLst>
          </a:custGeom>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pic>
        <p:nvPicPr>
          <p:cNvPr id="5122" name="Picture 2" descr="Výsledok vyhľadávania obrázkov pre dopyt aircraft pictogram"/>
          <p:cNvPicPr>
            <a:picLocks noChangeAspect="1" noChangeArrowheads="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l="25104" t="17169" r="25208" b="16030"/>
          <a:stretch/>
        </p:blipFill>
        <p:spPr bwMode="auto">
          <a:xfrm rot="3901945">
            <a:off x="3448049" y="2479062"/>
            <a:ext cx="895350" cy="934768"/>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a:stCxn id="6" idx="0"/>
          </p:cNvCxnSpPr>
          <p:nvPr/>
        </p:nvCxnSpPr>
        <p:spPr>
          <a:xfrm>
            <a:off x="3958566" y="1621595"/>
            <a:ext cx="2924834" cy="0"/>
          </a:xfrm>
          <a:prstGeom prst="line">
            <a:avLst/>
          </a:prstGeom>
          <a:ln>
            <a:solidFill>
              <a:srgbClr val="FF0000"/>
            </a:solidFill>
          </a:ln>
        </p:spPr>
        <p:style>
          <a:lnRef idx="3">
            <a:schemeClr val="accent6"/>
          </a:lnRef>
          <a:fillRef idx="0">
            <a:schemeClr val="accent6"/>
          </a:fillRef>
          <a:effectRef idx="2">
            <a:schemeClr val="accent6"/>
          </a:effectRef>
          <a:fontRef idx="minor">
            <a:schemeClr val="tx1"/>
          </a:fontRef>
        </p:style>
      </p:cxnSp>
      <p:pic>
        <p:nvPicPr>
          <p:cNvPr id="6" name="Picture 2" descr="Výsledok vyhľadávania obrázkov pre dopyt aircraft pictogram"/>
          <p:cNvPicPr>
            <a:picLocks noChangeAspect="1" noChangeArrowheads="1"/>
          </p:cNvPicPr>
          <p:nvPr/>
        </p:nvPicPr>
        <p:blipFill rotWithShape="1">
          <a:blip r:embed="rId2">
            <a:duotone>
              <a:prstClr val="black"/>
              <a:schemeClr val="tx2">
                <a:tint val="45000"/>
                <a:satMod val="400000"/>
              </a:schemeClr>
            </a:duotone>
            <a:extLst>
              <a:ext uri="{28A0092B-C50C-407E-A947-70E740481C1C}">
                <a14:useLocalDpi xmlns:a14="http://schemas.microsoft.com/office/drawing/2010/main" val="0"/>
              </a:ext>
            </a:extLst>
          </a:blip>
          <a:srcRect l="25104" t="17169" r="25208" b="16030"/>
          <a:stretch/>
        </p:blipFill>
        <p:spPr bwMode="auto">
          <a:xfrm rot="16200000">
            <a:off x="3978275" y="1154211"/>
            <a:ext cx="895350" cy="934768"/>
          </a:xfrm>
          <a:prstGeom prst="rect">
            <a:avLst/>
          </a:prstGeom>
          <a:noFill/>
          <a:extLst>
            <a:ext uri="{909E8E84-426E-40DD-AFC4-6F175D3DCCD1}">
              <a14:hiddenFill xmlns:a14="http://schemas.microsoft.com/office/drawing/2010/main">
                <a:solidFill>
                  <a:srgbClr val="FFFFFF"/>
                </a:solidFill>
              </a14:hiddenFill>
            </a:ext>
          </a:extLst>
        </p:spPr>
      </p:pic>
      <p:sp>
        <p:nvSpPr>
          <p:cNvPr id="17" name="Rounded Rectangle 16"/>
          <p:cNvSpPr/>
          <p:nvPr/>
        </p:nvSpPr>
        <p:spPr>
          <a:xfrm>
            <a:off x="5762625" y="5306013"/>
            <a:ext cx="2971800" cy="914400"/>
          </a:xfrm>
          <a:prstGeom prst="roundRect">
            <a:avLst/>
          </a:prstGeom>
          <a:solidFill>
            <a:srgbClr val="FF0000"/>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Turn right and stay away from approaching aircraft</a:t>
            </a:r>
          </a:p>
        </p:txBody>
      </p:sp>
      <p:sp>
        <p:nvSpPr>
          <p:cNvPr id="13" name="Slide Number Placeholder 3"/>
          <p:cNvSpPr>
            <a:spLocks noGrp="1"/>
          </p:cNvSpPr>
          <p:nvPr>
            <p:ph type="sldNum" sz="quarter" idx="13"/>
          </p:nvPr>
        </p:nvSpPr>
        <p:spPr>
          <a:xfrm>
            <a:off x="8637588" y="2"/>
            <a:ext cx="506413" cy="504825"/>
          </a:xfrm>
        </p:spPr>
        <p:txBody>
          <a:bodyPr/>
          <a:lstStyle/>
          <a:p>
            <a:pPr>
              <a:defRPr/>
            </a:pPr>
            <a:fld id="{49F53ADA-54B7-4D62-BC4B-6B91A22A65F9}" type="slidenum">
              <a:rPr lang="en-US" smtClean="0"/>
              <a:pPr>
                <a:defRPr/>
              </a:pPr>
              <a:t>54</a:t>
            </a:fld>
            <a:endParaRPr lang="en-US" dirty="0"/>
          </a:p>
        </p:txBody>
      </p:sp>
    </p:spTree>
    <p:extLst>
      <p:ext uri="{BB962C8B-B14F-4D97-AF65-F5344CB8AC3E}">
        <p14:creationId xmlns:p14="http://schemas.microsoft.com/office/powerpoint/2010/main" val="1112867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Converging aircrafts of the same category</a:t>
            </a:r>
          </a:p>
        </p:txBody>
      </p:sp>
      <p:sp>
        <p:nvSpPr>
          <p:cNvPr id="4" name="Slide Number Placeholder 3"/>
          <p:cNvSpPr>
            <a:spLocks noGrp="1"/>
          </p:cNvSpPr>
          <p:nvPr>
            <p:ph type="sldNum" sz="quarter" idx="11"/>
          </p:nvPr>
        </p:nvSpPr>
        <p:spPr/>
        <p:txBody>
          <a:bodyPr/>
          <a:lstStyle/>
          <a:p>
            <a:pPr>
              <a:defRPr/>
            </a:pPr>
            <a:endParaRPr lang="en-US" dirty="0"/>
          </a:p>
        </p:txBody>
      </p:sp>
      <p:cxnSp>
        <p:nvCxnSpPr>
          <p:cNvPr id="7" name="Straight Connector 6"/>
          <p:cNvCxnSpPr/>
          <p:nvPr/>
        </p:nvCxnSpPr>
        <p:spPr>
          <a:xfrm flipH="1" flipV="1">
            <a:off x="755650" y="1615245"/>
            <a:ext cx="6127750" cy="1"/>
          </a:xfrm>
          <a:prstGeom prst="line">
            <a:avLst/>
          </a:prstGeom>
          <a:ln>
            <a:solidFill>
              <a:srgbClr val="FF0000"/>
            </a:solidFill>
            <a:prstDash val="dash"/>
          </a:ln>
        </p:spPr>
        <p:style>
          <a:lnRef idx="3">
            <a:schemeClr val="accent6"/>
          </a:lnRef>
          <a:fillRef idx="0">
            <a:schemeClr val="accent6"/>
          </a:fillRef>
          <a:effectRef idx="2">
            <a:schemeClr val="accent6"/>
          </a:effectRef>
          <a:fontRef idx="minor">
            <a:schemeClr val="tx1"/>
          </a:fontRef>
        </p:style>
      </p:cxnSp>
      <p:sp>
        <p:nvSpPr>
          <p:cNvPr id="11" name="Oval 10"/>
          <p:cNvSpPr/>
          <p:nvPr/>
        </p:nvSpPr>
        <p:spPr>
          <a:xfrm>
            <a:off x="2343150" y="1476375"/>
            <a:ext cx="247650" cy="247650"/>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3" name="Freeform 2"/>
          <p:cNvSpPr/>
          <p:nvPr/>
        </p:nvSpPr>
        <p:spPr>
          <a:xfrm>
            <a:off x="2457450" y="2743200"/>
            <a:ext cx="1968500" cy="2628900"/>
          </a:xfrm>
          <a:custGeom>
            <a:avLst/>
            <a:gdLst>
              <a:gd name="connsiteX0" fmla="*/ 0 w 1968500"/>
              <a:gd name="connsiteY0" fmla="*/ 2628900 h 2628900"/>
              <a:gd name="connsiteX1" fmla="*/ 361950 w 1968500"/>
              <a:gd name="connsiteY1" fmla="*/ 1346200 h 2628900"/>
              <a:gd name="connsiteX2" fmla="*/ 1066800 w 1968500"/>
              <a:gd name="connsiteY2" fmla="*/ 381000 h 2628900"/>
              <a:gd name="connsiteX3" fmla="*/ 1968500 w 1968500"/>
              <a:gd name="connsiteY3" fmla="*/ 0 h 2628900"/>
            </a:gdLst>
            <a:ahLst/>
            <a:cxnLst>
              <a:cxn ang="0">
                <a:pos x="connsiteX0" y="connsiteY0"/>
              </a:cxn>
              <a:cxn ang="0">
                <a:pos x="connsiteX1" y="connsiteY1"/>
              </a:cxn>
              <a:cxn ang="0">
                <a:pos x="connsiteX2" y="connsiteY2"/>
              </a:cxn>
              <a:cxn ang="0">
                <a:pos x="connsiteX3" y="connsiteY3"/>
              </a:cxn>
            </a:cxnLst>
            <a:rect l="l" t="t" r="r" b="b"/>
            <a:pathLst>
              <a:path w="1968500" h="2628900">
                <a:moveTo>
                  <a:pt x="0" y="2628900"/>
                </a:moveTo>
                <a:cubicBezTo>
                  <a:pt x="92075" y="2174875"/>
                  <a:pt x="184150" y="1720850"/>
                  <a:pt x="361950" y="1346200"/>
                </a:cubicBezTo>
                <a:cubicBezTo>
                  <a:pt x="539750" y="971550"/>
                  <a:pt x="799042" y="605367"/>
                  <a:pt x="1066800" y="381000"/>
                </a:cubicBezTo>
                <a:cubicBezTo>
                  <a:pt x="1334558" y="156633"/>
                  <a:pt x="1893358" y="29633"/>
                  <a:pt x="1968500" y="0"/>
                </a:cubicBezTo>
              </a:path>
            </a:pathLst>
          </a:custGeom>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pic>
        <p:nvPicPr>
          <p:cNvPr id="5122" name="Picture 2" descr="Výsledok vyhľadávania obrázkov pre dopyt aircraft pictogram"/>
          <p:cNvPicPr>
            <a:picLocks noChangeAspect="1" noChangeArrowheads="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l="25104" t="17169" r="25208" b="16030"/>
          <a:stretch/>
        </p:blipFill>
        <p:spPr bwMode="auto">
          <a:xfrm rot="3901945">
            <a:off x="3448049" y="2479062"/>
            <a:ext cx="895350" cy="934768"/>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a:stCxn id="6" idx="0"/>
          </p:cNvCxnSpPr>
          <p:nvPr/>
        </p:nvCxnSpPr>
        <p:spPr>
          <a:xfrm flipV="1">
            <a:off x="1990066" y="1615245"/>
            <a:ext cx="4893334" cy="6350"/>
          </a:xfrm>
          <a:prstGeom prst="line">
            <a:avLst/>
          </a:prstGeom>
          <a:ln>
            <a:solidFill>
              <a:srgbClr val="FF0000"/>
            </a:solidFill>
          </a:ln>
        </p:spPr>
        <p:style>
          <a:lnRef idx="3">
            <a:schemeClr val="accent6"/>
          </a:lnRef>
          <a:fillRef idx="0">
            <a:schemeClr val="accent6"/>
          </a:fillRef>
          <a:effectRef idx="2">
            <a:schemeClr val="accent6"/>
          </a:effectRef>
          <a:fontRef idx="minor">
            <a:schemeClr val="tx1"/>
          </a:fontRef>
        </p:style>
      </p:cxnSp>
      <p:pic>
        <p:nvPicPr>
          <p:cNvPr id="6" name="Picture 2" descr="Výsledok vyhľadávania obrázkov pre dopyt aircraft pictogram"/>
          <p:cNvPicPr>
            <a:picLocks noChangeAspect="1" noChangeArrowheads="1"/>
          </p:cNvPicPr>
          <p:nvPr/>
        </p:nvPicPr>
        <p:blipFill rotWithShape="1">
          <a:blip r:embed="rId2">
            <a:duotone>
              <a:prstClr val="black"/>
              <a:schemeClr val="tx2">
                <a:tint val="45000"/>
                <a:satMod val="400000"/>
              </a:schemeClr>
            </a:duotone>
            <a:extLst>
              <a:ext uri="{28A0092B-C50C-407E-A947-70E740481C1C}">
                <a14:useLocalDpi xmlns:a14="http://schemas.microsoft.com/office/drawing/2010/main" val="0"/>
              </a:ext>
            </a:extLst>
          </a:blip>
          <a:srcRect l="25104" t="17169" r="25208" b="16030"/>
          <a:stretch/>
        </p:blipFill>
        <p:spPr bwMode="auto">
          <a:xfrm rot="16200000">
            <a:off x="2009775" y="1154211"/>
            <a:ext cx="895350" cy="934768"/>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8"/>
          <p:cNvSpPr/>
          <p:nvPr/>
        </p:nvSpPr>
        <p:spPr>
          <a:xfrm>
            <a:off x="4406900" y="1079500"/>
            <a:ext cx="1986164" cy="1663700"/>
          </a:xfrm>
          <a:custGeom>
            <a:avLst/>
            <a:gdLst>
              <a:gd name="connsiteX0" fmla="*/ 0 w 1986164"/>
              <a:gd name="connsiteY0" fmla="*/ 1663700 h 1663700"/>
              <a:gd name="connsiteX1" fmla="*/ 1320800 w 1986164"/>
              <a:gd name="connsiteY1" fmla="*/ 1174750 h 1663700"/>
              <a:gd name="connsiteX2" fmla="*/ 1860550 w 1986164"/>
              <a:gd name="connsiteY2" fmla="*/ 787400 h 1663700"/>
              <a:gd name="connsiteX3" fmla="*/ 1962150 w 1986164"/>
              <a:gd name="connsiteY3" fmla="*/ 273050 h 1663700"/>
              <a:gd name="connsiteX4" fmla="*/ 1511300 w 1986164"/>
              <a:gd name="connsiteY4" fmla="*/ 0 h 1663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6164" h="1663700">
                <a:moveTo>
                  <a:pt x="0" y="1663700"/>
                </a:moveTo>
                <a:cubicBezTo>
                  <a:pt x="505354" y="1492250"/>
                  <a:pt x="1010708" y="1320800"/>
                  <a:pt x="1320800" y="1174750"/>
                </a:cubicBezTo>
                <a:cubicBezTo>
                  <a:pt x="1630892" y="1028700"/>
                  <a:pt x="1753658" y="937683"/>
                  <a:pt x="1860550" y="787400"/>
                </a:cubicBezTo>
                <a:cubicBezTo>
                  <a:pt x="1967442" y="637117"/>
                  <a:pt x="2020358" y="404283"/>
                  <a:pt x="1962150" y="273050"/>
                </a:cubicBezTo>
                <a:cubicBezTo>
                  <a:pt x="1903942" y="141817"/>
                  <a:pt x="1600200" y="37042"/>
                  <a:pt x="1511300" y="0"/>
                </a:cubicBezTo>
              </a:path>
            </a:pathLst>
          </a:custGeom>
          <a:ln>
            <a:prstDash val="dash"/>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13" name="Rounded Rectangle 12"/>
          <p:cNvSpPr/>
          <p:nvPr/>
        </p:nvSpPr>
        <p:spPr>
          <a:xfrm>
            <a:off x="5762625" y="5306013"/>
            <a:ext cx="2971800"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Return to original path behind other aircraft</a:t>
            </a:r>
          </a:p>
        </p:txBody>
      </p:sp>
      <p:sp>
        <p:nvSpPr>
          <p:cNvPr id="14" name="Slide Number Placeholder 3"/>
          <p:cNvSpPr>
            <a:spLocks noGrp="1"/>
          </p:cNvSpPr>
          <p:nvPr>
            <p:ph type="sldNum" sz="quarter" idx="13"/>
          </p:nvPr>
        </p:nvSpPr>
        <p:spPr>
          <a:xfrm>
            <a:off x="8637588" y="2"/>
            <a:ext cx="506413" cy="504825"/>
          </a:xfrm>
        </p:spPr>
        <p:txBody>
          <a:bodyPr/>
          <a:lstStyle/>
          <a:p>
            <a:pPr>
              <a:defRPr/>
            </a:pPr>
            <a:fld id="{49F53ADA-54B7-4D62-BC4B-6B91A22A65F9}" type="slidenum">
              <a:rPr lang="en-US" smtClean="0"/>
              <a:pPr>
                <a:defRPr/>
              </a:pPr>
              <a:t>55</a:t>
            </a:fld>
            <a:endParaRPr lang="en-US" dirty="0"/>
          </a:p>
        </p:txBody>
      </p:sp>
    </p:spTree>
    <p:extLst>
      <p:ext uri="{BB962C8B-B14F-4D97-AF65-F5344CB8AC3E}">
        <p14:creationId xmlns:p14="http://schemas.microsoft.com/office/powerpoint/2010/main" val="34078747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Overtaking aircraft of the same category</a:t>
            </a:r>
          </a:p>
        </p:txBody>
      </p:sp>
      <p:pic>
        <p:nvPicPr>
          <p:cNvPr id="5" name="Picture 2" descr="Výsledok vyhľadávania obrázkov pre dopyt aircraft pictogram"/>
          <p:cNvPicPr>
            <a:picLocks noChangeAspect="1" noChangeArrowheads="1"/>
          </p:cNvPicPr>
          <p:nvPr/>
        </p:nvPicPr>
        <p:blipFill rotWithShape="1">
          <a:blip r:embed="rId2">
            <a:duotone>
              <a:prstClr val="black"/>
              <a:schemeClr val="tx2">
                <a:tint val="45000"/>
                <a:satMod val="400000"/>
              </a:schemeClr>
            </a:duotone>
            <a:extLst>
              <a:ext uri="{28A0092B-C50C-407E-A947-70E740481C1C}">
                <a14:useLocalDpi xmlns:a14="http://schemas.microsoft.com/office/drawing/2010/main" val="0"/>
              </a:ext>
            </a:extLst>
          </a:blip>
          <a:srcRect l="25104" t="17169" r="25208" b="16030"/>
          <a:stretch/>
        </p:blipFill>
        <p:spPr bwMode="auto">
          <a:xfrm>
            <a:off x="2019300" y="5351733"/>
            <a:ext cx="895350" cy="93476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a:stCxn id="5" idx="0"/>
          </p:cNvCxnSpPr>
          <p:nvPr/>
        </p:nvCxnSpPr>
        <p:spPr>
          <a:xfrm flipH="1" flipV="1">
            <a:off x="2447365" y="856420"/>
            <a:ext cx="19610" cy="4495313"/>
          </a:xfrm>
          <a:prstGeom prst="line">
            <a:avLst/>
          </a:prstGeom>
          <a:ln>
            <a:solidFill>
              <a:srgbClr val="FF0000"/>
            </a:solidFill>
            <a:prstDash val="dash"/>
          </a:ln>
        </p:spPr>
        <p:style>
          <a:lnRef idx="3">
            <a:schemeClr val="accent6"/>
          </a:lnRef>
          <a:fillRef idx="0">
            <a:schemeClr val="accent6"/>
          </a:fillRef>
          <a:effectRef idx="2">
            <a:schemeClr val="accent6"/>
          </a:effectRef>
          <a:fontRef idx="minor">
            <a:schemeClr val="tx1"/>
          </a:fontRef>
        </p:style>
      </p:cxnSp>
      <p:sp>
        <p:nvSpPr>
          <p:cNvPr id="9" name="Rounded Rectangle 8"/>
          <p:cNvSpPr/>
          <p:nvPr/>
        </p:nvSpPr>
        <p:spPr>
          <a:xfrm>
            <a:off x="5762625" y="5306013"/>
            <a:ext cx="2971800" cy="914400"/>
          </a:xfrm>
          <a:prstGeom prst="roundRect">
            <a:avLst/>
          </a:prstGeom>
          <a:solidFill>
            <a:srgbClr val="FF0000"/>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Lower speed aircraft is being overtaken</a:t>
            </a:r>
          </a:p>
        </p:txBody>
      </p:sp>
      <p:sp>
        <p:nvSpPr>
          <p:cNvPr id="8" name="Slide Number Placeholder 3"/>
          <p:cNvSpPr>
            <a:spLocks noGrp="1"/>
          </p:cNvSpPr>
          <p:nvPr>
            <p:ph type="sldNum" sz="quarter" idx="11"/>
          </p:nvPr>
        </p:nvSpPr>
        <p:spPr/>
        <p:txBody>
          <a:bodyPr/>
          <a:lstStyle/>
          <a:p>
            <a:pPr>
              <a:defRPr/>
            </a:pPr>
            <a:fld id="{49F53ADA-54B7-4D62-BC4B-6B91A22A65F9}" type="slidenum">
              <a:rPr lang="en-US" smtClean="0"/>
              <a:pPr>
                <a:defRPr/>
              </a:pPr>
              <a:t>56</a:t>
            </a:fld>
            <a:endParaRPr lang="en-US" dirty="0"/>
          </a:p>
        </p:txBody>
      </p:sp>
      <p:sp>
        <p:nvSpPr>
          <p:cNvPr id="10" name="Slide Number Placeholder 3"/>
          <p:cNvSpPr>
            <a:spLocks noGrp="1"/>
          </p:cNvSpPr>
          <p:nvPr>
            <p:ph type="sldNum" sz="quarter" idx="13"/>
          </p:nvPr>
        </p:nvSpPr>
        <p:spPr>
          <a:xfrm>
            <a:off x="8637588" y="2"/>
            <a:ext cx="506413" cy="504825"/>
          </a:xfrm>
        </p:spPr>
        <p:txBody>
          <a:bodyPr/>
          <a:lstStyle/>
          <a:p>
            <a:pPr>
              <a:defRPr/>
            </a:pPr>
            <a:fld id="{49F53ADA-54B7-4D62-BC4B-6B91A22A65F9}" type="slidenum">
              <a:rPr lang="en-US" smtClean="0"/>
              <a:pPr>
                <a:defRPr/>
              </a:pPr>
              <a:t>56</a:t>
            </a:fld>
            <a:endParaRPr lang="en-US" dirty="0"/>
          </a:p>
        </p:txBody>
      </p:sp>
    </p:spTree>
    <p:extLst>
      <p:ext uri="{BB962C8B-B14F-4D97-AF65-F5344CB8AC3E}">
        <p14:creationId xmlns:p14="http://schemas.microsoft.com/office/powerpoint/2010/main" val="10284961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Overtaking aircraft of the same category</a:t>
            </a:r>
          </a:p>
        </p:txBody>
      </p:sp>
      <p:sp>
        <p:nvSpPr>
          <p:cNvPr id="4" name="Slide Number Placeholder 3"/>
          <p:cNvSpPr>
            <a:spLocks noGrp="1"/>
          </p:cNvSpPr>
          <p:nvPr>
            <p:ph type="sldNum" sz="quarter" idx="11"/>
          </p:nvPr>
        </p:nvSpPr>
        <p:spPr/>
        <p:txBody>
          <a:bodyPr/>
          <a:lstStyle/>
          <a:p>
            <a:pPr>
              <a:defRPr/>
            </a:pPr>
            <a:endParaRPr lang="en-US" dirty="0"/>
          </a:p>
        </p:txBody>
      </p:sp>
      <p:cxnSp>
        <p:nvCxnSpPr>
          <p:cNvPr id="7" name="Straight Connector 6"/>
          <p:cNvCxnSpPr/>
          <p:nvPr/>
        </p:nvCxnSpPr>
        <p:spPr>
          <a:xfrm flipV="1">
            <a:off x="2447365" y="856421"/>
            <a:ext cx="0" cy="5427838"/>
          </a:xfrm>
          <a:prstGeom prst="line">
            <a:avLst/>
          </a:prstGeom>
          <a:ln>
            <a:solidFill>
              <a:srgbClr val="FF0000"/>
            </a:solidFill>
            <a:prstDash val="dash"/>
          </a:ln>
        </p:spPr>
        <p:style>
          <a:lnRef idx="3">
            <a:schemeClr val="accent6"/>
          </a:lnRef>
          <a:fillRef idx="0">
            <a:schemeClr val="accent6"/>
          </a:fillRef>
          <a:effectRef idx="2">
            <a:schemeClr val="accent6"/>
          </a:effectRef>
          <a:fontRef idx="minor">
            <a:schemeClr val="tx1"/>
          </a:fontRef>
        </p:style>
      </p:cxnSp>
      <p:cxnSp>
        <p:nvCxnSpPr>
          <p:cNvPr id="10" name="Straight Connector 9"/>
          <p:cNvCxnSpPr/>
          <p:nvPr/>
        </p:nvCxnSpPr>
        <p:spPr>
          <a:xfrm>
            <a:off x="2447365" y="3245224"/>
            <a:ext cx="0" cy="3039035"/>
          </a:xfrm>
          <a:prstGeom prst="line">
            <a:avLst/>
          </a:prstGeom>
          <a:ln>
            <a:solidFill>
              <a:srgbClr val="FF0000"/>
            </a:solidFill>
          </a:ln>
        </p:spPr>
        <p:style>
          <a:lnRef idx="3">
            <a:schemeClr val="accent6"/>
          </a:lnRef>
          <a:fillRef idx="0">
            <a:schemeClr val="accent6"/>
          </a:fillRef>
          <a:effectRef idx="2">
            <a:schemeClr val="accent6"/>
          </a:effectRef>
          <a:fontRef idx="minor">
            <a:schemeClr val="tx1"/>
          </a:fontRef>
        </p:style>
      </p:cxnSp>
      <p:pic>
        <p:nvPicPr>
          <p:cNvPr id="8" name="Picture 2" descr="Výsledok vyhľadávania obrázkov pre dopyt aircraft pictogram"/>
          <p:cNvPicPr>
            <a:picLocks noChangeAspect="1" noChangeArrowheads="1"/>
          </p:cNvPicPr>
          <p:nvPr/>
        </p:nvPicPr>
        <p:blipFill rotWithShape="1">
          <a:blip r:embed="rId2">
            <a:duotone>
              <a:prstClr val="black"/>
              <a:schemeClr val="tx2">
                <a:tint val="45000"/>
                <a:satMod val="400000"/>
              </a:schemeClr>
            </a:duotone>
            <a:extLst>
              <a:ext uri="{28A0092B-C50C-407E-A947-70E740481C1C}">
                <a14:useLocalDpi xmlns:a14="http://schemas.microsoft.com/office/drawing/2010/main" val="0"/>
              </a:ext>
            </a:extLst>
          </a:blip>
          <a:srcRect l="25104" t="17169" r="25208" b="16030"/>
          <a:stretch/>
        </p:blipFill>
        <p:spPr bwMode="auto">
          <a:xfrm>
            <a:off x="1999690" y="3102956"/>
            <a:ext cx="895350" cy="934768"/>
          </a:xfrm>
          <a:prstGeom prst="rect">
            <a:avLst/>
          </a:prstGeom>
          <a:noFill/>
          <a:extLst>
            <a:ext uri="{909E8E84-426E-40DD-AFC4-6F175D3DCCD1}">
              <a14:hiddenFill xmlns:a14="http://schemas.microsoft.com/office/drawing/2010/main">
                <a:solidFill>
                  <a:srgbClr val="FFFFFF"/>
                </a:solidFill>
              </a14:hiddenFill>
            </a:ext>
          </a:extLst>
        </p:spPr>
      </p:pic>
      <p:sp>
        <p:nvSpPr>
          <p:cNvPr id="14" name="Freeform 13"/>
          <p:cNvSpPr/>
          <p:nvPr/>
        </p:nvSpPr>
        <p:spPr>
          <a:xfrm>
            <a:off x="2438400" y="1515035"/>
            <a:ext cx="2914373" cy="3998259"/>
          </a:xfrm>
          <a:custGeom>
            <a:avLst/>
            <a:gdLst>
              <a:gd name="connsiteX0" fmla="*/ 0 w 2914373"/>
              <a:gd name="connsiteY0" fmla="*/ 3998259 h 3998259"/>
              <a:gd name="connsiteX1" fmla="*/ 2913529 w 2914373"/>
              <a:gd name="connsiteY1" fmla="*/ 1891553 h 3998259"/>
              <a:gd name="connsiteX2" fmla="*/ 277906 w 2914373"/>
              <a:gd name="connsiteY2" fmla="*/ 0 h 3998259"/>
            </a:gdLst>
            <a:ahLst/>
            <a:cxnLst>
              <a:cxn ang="0">
                <a:pos x="connsiteX0" y="connsiteY0"/>
              </a:cxn>
              <a:cxn ang="0">
                <a:pos x="connsiteX1" y="connsiteY1"/>
              </a:cxn>
              <a:cxn ang="0">
                <a:pos x="connsiteX2" y="connsiteY2"/>
              </a:cxn>
            </a:cxnLst>
            <a:rect l="l" t="t" r="r" b="b"/>
            <a:pathLst>
              <a:path w="2914373" h="3998259">
                <a:moveTo>
                  <a:pt x="0" y="3998259"/>
                </a:moveTo>
                <a:cubicBezTo>
                  <a:pt x="1433605" y="3278094"/>
                  <a:pt x="2867211" y="2557929"/>
                  <a:pt x="2913529" y="1891553"/>
                </a:cubicBezTo>
                <a:cubicBezTo>
                  <a:pt x="2959847" y="1225177"/>
                  <a:pt x="1087718" y="337670"/>
                  <a:pt x="277906" y="0"/>
                </a:cubicBezTo>
              </a:path>
            </a:pathLst>
          </a:custGeom>
          <a:ln>
            <a:prstDash val="dash"/>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15" name="Freeform 14"/>
          <p:cNvSpPr/>
          <p:nvPr/>
        </p:nvSpPr>
        <p:spPr>
          <a:xfrm>
            <a:off x="2440725" y="914400"/>
            <a:ext cx="284546" cy="600635"/>
          </a:xfrm>
          <a:custGeom>
            <a:avLst/>
            <a:gdLst>
              <a:gd name="connsiteX0" fmla="*/ 284546 w 284546"/>
              <a:gd name="connsiteY0" fmla="*/ 600635 h 600635"/>
              <a:gd name="connsiteX1" fmla="*/ 96287 w 284546"/>
              <a:gd name="connsiteY1" fmla="*/ 510988 h 600635"/>
              <a:gd name="connsiteX2" fmla="*/ 6640 w 284546"/>
              <a:gd name="connsiteY2" fmla="*/ 385482 h 600635"/>
              <a:gd name="connsiteX3" fmla="*/ 6640 w 284546"/>
              <a:gd name="connsiteY3" fmla="*/ 0 h 600635"/>
            </a:gdLst>
            <a:ahLst/>
            <a:cxnLst>
              <a:cxn ang="0">
                <a:pos x="connsiteX0" y="connsiteY0"/>
              </a:cxn>
              <a:cxn ang="0">
                <a:pos x="connsiteX1" y="connsiteY1"/>
              </a:cxn>
              <a:cxn ang="0">
                <a:pos x="connsiteX2" y="connsiteY2"/>
              </a:cxn>
              <a:cxn ang="0">
                <a:pos x="connsiteX3" y="connsiteY3"/>
              </a:cxn>
            </a:cxnLst>
            <a:rect l="l" t="t" r="r" b="b"/>
            <a:pathLst>
              <a:path w="284546" h="600635">
                <a:moveTo>
                  <a:pt x="284546" y="600635"/>
                </a:moveTo>
                <a:cubicBezTo>
                  <a:pt x="213575" y="573741"/>
                  <a:pt x="142605" y="546847"/>
                  <a:pt x="96287" y="510988"/>
                </a:cubicBezTo>
                <a:cubicBezTo>
                  <a:pt x="49969" y="475129"/>
                  <a:pt x="21581" y="470647"/>
                  <a:pt x="6640" y="385482"/>
                </a:cubicBezTo>
                <a:cubicBezTo>
                  <a:pt x="-8301" y="300317"/>
                  <a:pt x="6640" y="0"/>
                  <a:pt x="6640" y="0"/>
                </a:cubicBezTo>
              </a:path>
            </a:pathLst>
          </a:custGeom>
          <a:ln>
            <a:prstDash val="dashDot"/>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pic>
        <p:nvPicPr>
          <p:cNvPr id="11" name="Picture 2" descr="Výsledok vyhľadávania obrázkov pre dopyt aircraft pictogram"/>
          <p:cNvPicPr>
            <a:picLocks noChangeAspect="1" noChangeArrowheads="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l="25104" t="17169" r="25208" b="16030"/>
          <a:stretch/>
        </p:blipFill>
        <p:spPr bwMode="auto">
          <a:xfrm>
            <a:off x="1999690" y="5491759"/>
            <a:ext cx="895350" cy="934768"/>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p:cNvSpPr/>
          <p:nvPr/>
        </p:nvSpPr>
        <p:spPr>
          <a:xfrm>
            <a:off x="5762625" y="5306013"/>
            <a:ext cx="2971800" cy="914400"/>
          </a:xfrm>
          <a:prstGeom prst="roundRect">
            <a:avLst/>
          </a:prstGeom>
          <a:solidFill>
            <a:srgbClr val="FF0000"/>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The aircraft being overtaken has the right of the way</a:t>
            </a:r>
          </a:p>
        </p:txBody>
      </p:sp>
      <p:sp>
        <p:nvSpPr>
          <p:cNvPr id="12" name="Slide Number Placeholder 3"/>
          <p:cNvSpPr>
            <a:spLocks noGrp="1"/>
          </p:cNvSpPr>
          <p:nvPr>
            <p:ph type="sldNum" sz="quarter" idx="13"/>
          </p:nvPr>
        </p:nvSpPr>
        <p:spPr>
          <a:xfrm>
            <a:off x="8637588" y="2"/>
            <a:ext cx="506413" cy="504825"/>
          </a:xfrm>
        </p:spPr>
        <p:txBody>
          <a:bodyPr/>
          <a:lstStyle/>
          <a:p>
            <a:pPr>
              <a:defRPr/>
            </a:pPr>
            <a:fld id="{49F53ADA-54B7-4D62-BC4B-6B91A22A65F9}" type="slidenum">
              <a:rPr lang="en-US" smtClean="0"/>
              <a:pPr>
                <a:defRPr/>
              </a:pPr>
              <a:t>57</a:t>
            </a:fld>
            <a:endParaRPr lang="en-US" dirty="0"/>
          </a:p>
        </p:txBody>
      </p:sp>
    </p:spTree>
    <p:extLst>
      <p:ext uri="{BB962C8B-B14F-4D97-AF65-F5344CB8AC3E}">
        <p14:creationId xmlns:p14="http://schemas.microsoft.com/office/powerpoint/2010/main" val="75516218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Overtaking aircraft of the same category</a:t>
            </a:r>
          </a:p>
        </p:txBody>
      </p:sp>
      <p:sp>
        <p:nvSpPr>
          <p:cNvPr id="4" name="Slide Number Placeholder 3"/>
          <p:cNvSpPr>
            <a:spLocks noGrp="1"/>
          </p:cNvSpPr>
          <p:nvPr>
            <p:ph type="sldNum" sz="quarter" idx="11"/>
          </p:nvPr>
        </p:nvSpPr>
        <p:spPr/>
        <p:txBody>
          <a:bodyPr/>
          <a:lstStyle/>
          <a:p>
            <a:pPr>
              <a:defRPr/>
            </a:pPr>
            <a:endParaRPr lang="en-US" dirty="0"/>
          </a:p>
        </p:txBody>
      </p:sp>
      <p:cxnSp>
        <p:nvCxnSpPr>
          <p:cNvPr id="7" name="Straight Connector 6"/>
          <p:cNvCxnSpPr/>
          <p:nvPr/>
        </p:nvCxnSpPr>
        <p:spPr>
          <a:xfrm flipV="1">
            <a:off x="2447365" y="856421"/>
            <a:ext cx="0" cy="5427838"/>
          </a:xfrm>
          <a:prstGeom prst="line">
            <a:avLst/>
          </a:prstGeom>
          <a:ln>
            <a:solidFill>
              <a:srgbClr val="FF0000"/>
            </a:solidFill>
            <a:prstDash val="dash"/>
          </a:ln>
        </p:spPr>
        <p:style>
          <a:lnRef idx="3">
            <a:schemeClr val="accent6"/>
          </a:lnRef>
          <a:fillRef idx="0">
            <a:schemeClr val="accent6"/>
          </a:fillRef>
          <a:effectRef idx="2">
            <a:schemeClr val="accent6"/>
          </a:effectRef>
          <a:fontRef idx="minor">
            <a:schemeClr val="tx1"/>
          </a:fontRef>
        </p:style>
      </p:cxnSp>
      <p:cxnSp>
        <p:nvCxnSpPr>
          <p:cNvPr id="10" name="Straight Connector 9"/>
          <p:cNvCxnSpPr/>
          <p:nvPr/>
        </p:nvCxnSpPr>
        <p:spPr>
          <a:xfrm>
            <a:off x="2447365" y="3245224"/>
            <a:ext cx="0" cy="3039035"/>
          </a:xfrm>
          <a:prstGeom prst="line">
            <a:avLst/>
          </a:prstGeom>
          <a:ln>
            <a:solidFill>
              <a:srgbClr val="FF0000"/>
            </a:solidFill>
          </a:ln>
        </p:spPr>
        <p:style>
          <a:lnRef idx="3">
            <a:schemeClr val="accent6"/>
          </a:lnRef>
          <a:fillRef idx="0">
            <a:schemeClr val="accent6"/>
          </a:fillRef>
          <a:effectRef idx="2">
            <a:schemeClr val="accent6"/>
          </a:effectRef>
          <a:fontRef idx="minor">
            <a:schemeClr val="tx1"/>
          </a:fontRef>
        </p:style>
      </p:cxnSp>
      <p:pic>
        <p:nvPicPr>
          <p:cNvPr id="8" name="Picture 2" descr="Výsledok vyhľadávania obrázkov pre dopyt aircraft pictogram"/>
          <p:cNvPicPr>
            <a:picLocks noChangeAspect="1" noChangeArrowheads="1"/>
          </p:cNvPicPr>
          <p:nvPr/>
        </p:nvPicPr>
        <p:blipFill rotWithShape="1">
          <a:blip r:embed="rId2">
            <a:duotone>
              <a:prstClr val="black"/>
              <a:schemeClr val="tx2">
                <a:tint val="45000"/>
                <a:satMod val="400000"/>
              </a:schemeClr>
            </a:duotone>
            <a:extLst>
              <a:ext uri="{28A0092B-C50C-407E-A947-70E740481C1C}">
                <a14:useLocalDpi xmlns:a14="http://schemas.microsoft.com/office/drawing/2010/main" val="0"/>
              </a:ext>
            </a:extLst>
          </a:blip>
          <a:srcRect l="25104" t="17169" r="25208" b="16030"/>
          <a:stretch/>
        </p:blipFill>
        <p:spPr bwMode="auto">
          <a:xfrm>
            <a:off x="1990725" y="2568629"/>
            <a:ext cx="895350" cy="934768"/>
          </a:xfrm>
          <a:prstGeom prst="rect">
            <a:avLst/>
          </a:prstGeom>
          <a:noFill/>
          <a:extLst>
            <a:ext uri="{909E8E84-426E-40DD-AFC4-6F175D3DCCD1}">
              <a14:hiddenFill xmlns:a14="http://schemas.microsoft.com/office/drawing/2010/main">
                <a:solidFill>
                  <a:srgbClr val="FFFFFF"/>
                </a:solidFill>
              </a14:hiddenFill>
            </a:ext>
          </a:extLst>
        </p:spPr>
      </p:pic>
      <p:sp>
        <p:nvSpPr>
          <p:cNvPr id="14" name="Freeform 13"/>
          <p:cNvSpPr/>
          <p:nvPr/>
        </p:nvSpPr>
        <p:spPr>
          <a:xfrm>
            <a:off x="2438400" y="1515035"/>
            <a:ext cx="2914373" cy="3998259"/>
          </a:xfrm>
          <a:custGeom>
            <a:avLst/>
            <a:gdLst>
              <a:gd name="connsiteX0" fmla="*/ 0 w 2914373"/>
              <a:gd name="connsiteY0" fmla="*/ 3998259 h 3998259"/>
              <a:gd name="connsiteX1" fmla="*/ 2913529 w 2914373"/>
              <a:gd name="connsiteY1" fmla="*/ 1891553 h 3998259"/>
              <a:gd name="connsiteX2" fmla="*/ 277906 w 2914373"/>
              <a:gd name="connsiteY2" fmla="*/ 0 h 3998259"/>
            </a:gdLst>
            <a:ahLst/>
            <a:cxnLst>
              <a:cxn ang="0">
                <a:pos x="connsiteX0" y="connsiteY0"/>
              </a:cxn>
              <a:cxn ang="0">
                <a:pos x="connsiteX1" y="connsiteY1"/>
              </a:cxn>
              <a:cxn ang="0">
                <a:pos x="connsiteX2" y="connsiteY2"/>
              </a:cxn>
            </a:cxnLst>
            <a:rect l="l" t="t" r="r" b="b"/>
            <a:pathLst>
              <a:path w="2914373" h="3998259">
                <a:moveTo>
                  <a:pt x="0" y="3998259"/>
                </a:moveTo>
                <a:cubicBezTo>
                  <a:pt x="1433605" y="3278094"/>
                  <a:pt x="2867211" y="2557929"/>
                  <a:pt x="2913529" y="1891553"/>
                </a:cubicBezTo>
                <a:cubicBezTo>
                  <a:pt x="2959847" y="1225177"/>
                  <a:pt x="1087718" y="337670"/>
                  <a:pt x="277906" y="0"/>
                </a:cubicBezTo>
              </a:path>
            </a:pathLst>
          </a:custGeom>
          <a:ln>
            <a:prstDash val="dash"/>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15" name="Freeform 14"/>
          <p:cNvSpPr/>
          <p:nvPr/>
        </p:nvSpPr>
        <p:spPr>
          <a:xfrm>
            <a:off x="2440725" y="914400"/>
            <a:ext cx="284546" cy="600635"/>
          </a:xfrm>
          <a:custGeom>
            <a:avLst/>
            <a:gdLst>
              <a:gd name="connsiteX0" fmla="*/ 284546 w 284546"/>
              <a:gd name="connsiteY0" fmla="*/ 600635 h 600635"/>
              <a:gd name="connsiteX1" fmla="*/ 96287 w 284546"/>
              <a:gd name="connsiteY1" fmla="*/ 510988 h 600635"/>
              <a:gd name="connsiteX2" fmla="*/ 6640 w 284546"/>
              <a:gd name="connsiteY2" fmla="*/ 385482 h 600635"/>
              <a:gd name="connsiteX3" fmla="*/ 6640 w 284546"/>
              <a:gd name="connsiteY3" fmla="*/ 0 h 600635"/>
            </a:gdLst>
            <a:ahLst/>
            <a:cxnLst>
              <a:cxn ang="0">
                <a:pos x="connsiteX0" y="connsiteY0"/>
              </a:cxn>
              <a:cxn ang="0">
                <a:pos x="connsiteX1" y="connsiteY1"/>
              </a:cxn>
              <a:cxn ang="0">
                <a:pos x="connsiteX2" y="connsiteY2"/>
              </a:cxn>
              <a:cxn ang="0">
                <a:pos x="connsiteX3" y="connsiteY3"/>
              </a:cxn>
            </a:cxnLst>
            <a:rect l="l" t="t" r="r" b="b"/>
            <a:pathLst>
              <a:path w="284546" h="600635">
                <a:moveTo>
                  <a:pt x="284546" y="600635"/>
                </a:moveTo>
                <a:cubicBezTo>
                  <a:pt x="213575" y="573741"/>
                  <a:pt x="142605" y="546847"/>
                  <a:pt x="96287" y="510988"/>
                </a:cubicBezTo>
                <a:cubicBezTo>
                  <a:pt x="49969" y="475129"/>
                  <a:pt x="21581" y="470647"/>
                  <a:pt x="6640" y="385482"/>
                </a:cubicBezTo>
                <a:cubicBezTo>
                  <a:pt x="-8301" y="300317"/>
                  <a:pt x="6640" y="0"/>
                  <a:pt x="6640" y="0"/>
                </a:cubicBezTo>
              </a:path>
            </a:pathLst>
          </a:custGeom>
          <a:ln>
            <a:prstDash val="dashDot"/>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pic>
        <p:nvPicPr>
          <p:cNvPr id="11" name="Picture 2" descr="Výsledok vyhľadávania obrázkov pre dopyt aircraft pictogram"/>
          <p:cNvPicPr>
            <a:picLocks noChangeAspect="1" noChangeArrowheads="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l="25104" t="17169" r="25208" b="16030"/>
          <a:stretch/>
        </p:blipFill>
        <p:spPr bwMode="auto">
          <a:xfrm rot="18852442">
            <a:off x="4529766" y="2374266"/>
            <a:ext cx="895350" cy="93476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a:stCxn id="14" idx="0"/>
          </p:cNvCxnSpPr>
          <p:nvPr/>
        </p:nvCxnSpPr>
        <p:spPr>
          <a:xfrm>
            <a:off x="2438400" y="5513294"/>
            <a:ext cx="15606" cy="770965"/>
          </a:xfrm>
          <a:prstGeom prst="line">
            <a:avLst/>
          </a:prstGeom>
          <a:ln/>
        </p:spPr>
        <p:style>
          <a:lnRef idx="3">
            <a:schemeClr val="accent3"/>
          </a:lnRef>
          <a:fillRef idx="0">
            <a:schemeClr val="accent3"/>
          </a:fillRef>
          <a:effectRef idx="2">
            <a:schemeClr val="accent3"/>
          </a:effectRef>
          <a:fontRef idx="minor">
            <a:schemeClr val="tx1"/>
          </a:fontRef>
        </p:style>
      </p:cxnSp>
      <p:sp>
        <p:nvSpPr>
          <p:cNvPr id="9" name="Freeform 8"/>
          <p:cNvSpPr/>
          <p:nvPr/>
        </p:nvSpPr>
        <p:spPr>
          <a:xfrm>
            <a:off x="2435225" y="3114675"/>
            <a:ext cx="2912142" cy="2400300"/>
          </a:xfrm>
          <a:custGeom>
            <a:avLst/>
            <a:gdLst>
              <a:gd name="connsiteX0" fmla="*/ 0 w 2912142"/>
              <a:gd name="connsiteY0" fmla="*/ 2400300 h 2400300"/>
              <a:gd name="connsiteX1" fmla="*/ 1022350 w 2912142"/>
              <a:gd name="connsiteY1" fmla="*/ 1879600 h 2400300"/>
              <a:gd name="connsiteX2" fmla="*/ 1739900 w 2912142"/>
              <a:gd name="connsiteY2" fmla="*/ 1473200 h 2400300"/>
              <a:gd name="connsiteX3" fmla="*/ 2197100 w 2912142"/>
              <a:gd name="connsiteY3" fmla="*/ 1184275 h 2400300"/>
              <a:gd name="connsiteX4" fmla="*/ 2492375 w 2912142"/>
              <a:gd name="connsiteY4" fmla="*/ 955675 h 2400300"/>
              <a:gd name="connsiteX5" fmla="*/ 2768600 w 2912142"/>
              <a:gd name="connsiteY5" fmla="*/ 663575 h 2400300"/>
              <a:gd name="connsiteX6" fmla="*/ 2886075 w 2912142"/>
              <a:gd name="connsiteY6" fmla="*/ 450850 h 2400300"/>
              <a:gd name="connsiteX7" fmla="*/ 2908300 w 2912142"/>
              <a:gd name="connsiteY7" fmla="*/ 165100 h 2400300"/>
              <a:gd name="connsiteX8" fmla="*/ 2828925 w 2912142"/>
              <a:gd name="connsiteY8" fmla="*/ 0 h 240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2142" h="2400300">
                <a:moveTo>
                  <a:pt x="0" y="2400300"/>
                </a:moveTo>
                <a:lnTo>
                  <a:pt x="1022350" y="1879600"/>
                </a:lnTo>
                <a:cubicBezTo>
                  <a:pt x="1312333" y="1725083"/>
                  <a:pt x="1544108" y="1589088"/>
                  <a:pt x="1739900" y="1473200"/>
                </a:cubicBezTo>
                <a:cubicBezTo>
                  <a:pt x="1935692" y="1357312"/>
                  <a:pt x="2071688" y="1270529"/>
                  <a:pt x="2197100" y="1184275"/>
                </a:cubicBezTo>
                <a:cubicBezTo>
                  <a:pt x="2322512" y="1098021"/>
                  <a:pt x="2397125" y="1042458"/>
                  <a:pt x="2492375" y="955675"/>
                </a:cubicBezTo>
                <a:cubicBezTo>
                  <a:pt x="2587625" y="868892"/>
                  <a:pt x="2702983" y="747712"/>
                  <a:pt x="2768600" y="663575"/>
                </a:cubicBezTo>
                <a:cubicBezTo>
                  <a:pt x="2834217" y="579438"/>
                  <a:pt x="2862792" y="533929"/>
                  <a:pt x="2886075" y="450850"/>
                </a:cubicBezTo>
                <a:cubicBezTo>
                  <a:pt x="2909358" y="367771"/>
                  <a:pt x="2917825" y="240242"/>
                  <a:pt x="2908300" y="165100"/>
                </a:cubicBezTo>
                <a:cubicBezTo>
                  <a:pt x="2898775" y="89958"/>
                  <a:pt x="2831042" y="30692"/>
                  <a:pt x="2828925" y="0"/>
                </a:cubicBezTo>
              </a:path>
            </a:pathLst>
          </a:custGeom>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16" name="Rounded Rectangle 15"/>
          <p:cNvSpPr/>
          <p:nvPr/>
        </p:nvSpPr>
        <p:spPr>
          <a:xfrm>
            <a:off x="5762625" y="5306013"/>
            <a:ext cx="2971800" cy="914400"/>
          </a:xfrm>
          <a:prstGeom prst="roundRect">
            <a:avLst/>
          </a:prstGeom>
          <a:solidFill>
            <a:srgbClr val="FF0000"/>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Overtake is executed from right</a:t>
            </a:r>
          </a:p>
        </p:txBody>
      </p:sp>
      <p:sp>
        <p:nvSpPr>
          <p:cNvPr id="13" name="Slide Number Placeholder 3"/>
          <p:cNvSpPr>
            <a:spLocks noGrp="1"/>
          </p:cNvSpPr>
          <p:nvPr>
            <p:ph type="sldNum" sz="quarter" idx="13"/>
          </p:nvPr>
        </p:nvSpPr>
        <p:spPr>
          <a:xfrm>
            <a:off x="8637588" y="2"/>
            <a:ext cx="506413" cy="504825"/>
          </a:xfrm>
        </p:spPr>
        <p:txBody>
          <a:bodyPr/>
          <a:lstStyle/>
          <a:p>
            <a:pPr>
              <a:defRPr/>
            </a:pPr>
            <a:fld id="{49F53ADA-54B7-4D62-BC4B-6B91A22A65F9}" type="slidenum">
              <a:rPr lang="en-US" smtClean="0"/>
              <a:pPr>
                <a:defRPr/>
              </a:pPr>
              <a:t>58</a:t>
            </a:fld>
            <a:endParaRPr lang="en-US" dirty="0"/>
          </a:p>
        </p:txBody>
      </p:sp>
    </p:spTree>
    <p:extLst>
      <p:ext uri="{BB962C8B-B14F-4D97-AF65-F5344CB8AC3E}">
        <p14:creationId xmlns:p14="http://schemas.microsoft.com/office/powerpoint/2010/main" val="2694829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 problem, I know a map of my surroundings</a:t>
            </a:r>
          </a:p>
        </p:txBody>
      </p:sp>
      <p:pic>
        <p:nvPicPr>
          <p:cNvPr id="5" name="Content Placeholder 4"/>
          <p:cNvPicPr>
            <a:picLocks noGrp="1" noChangeAspect="1"/>
          </p:cNvPicPr>
          <p:nvPr>
            <p:ph sz="quarter" idx="12"/>
          </p:nvPr>
        </p:nvPicPr>
        <p:blipFill>
          <a:blip r:embed="rId2"/>
          <a:stretch>
            <a:fillRect/>
          </a:stretch>
        </p:blipFill>
        <p:spPr>
          <a:xfrm>
            <a:off x="530352" y="856419"/>
            <a:ext cx="8107236" cy="5435931"/>
          </a:xfrm>
        </p:spPr>
      </p:pic>
      <p:sp>
        <p:nvSpPr>
          <p:cNvPr id="4" name="Slide Number Placeholder 3"/>
          <p:cNvSpPr>
            <a:spLocks noGrp="1"/>
          </p:cNvSpPr>
          <p:nvPr>
            <p:ph type="sldNum" sz="quarter" idx="13"/>
          </p:nvPr>
        </p:nvSpPr>
        <p:spPr/>
        <p:txBody>
          <a:bodyPr/>
          <a:lstStyle/>
          <a:p>
            <a:pPr>
              <a:defRPr/>
            </a:pPr>
            <a:fld id="{49F53ADA-54B7-4D62-BC4B-6B91A22A65F9}" type="slidenum">
              <a:rPr lang="en-US" smtClean="0"/>
              <a:pPr>
                <a:defRPr/>
              </a:pPr>
              <a:t>5</a:t>
            </a:fld>
            <a:endParaRPr lang="en-US" dirty="0"/>
          </a:p>
        </p:txBody>
      </p:sp>
      <p:sp>
        <p:nvSpPr>
          <p:cNvPr id="6" name="Rectangle: Rounded Corners 5"/>
          <p:cNvSpPr/>
          <p:nvPr/>
        </p:nvSpPr>
        <p:spPr>
          <a:xfrm>
            <a:off x="536792" y="856418"/>
            <a:ext cx="4782183" cy="1328023"/>
          </a:xfrm>
          <a:prstGeom prst="roundRect">
            <a:avLst/>
          </a:prstGeom>
          <a:solidFill>
            <a:srgbClr val="92D050"/>
          </a:solidFill>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[1] Path planning problem:</a:t>
            </a:r>
          </a:p>
          <a:p>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1. Get map of surrounding area</a:t>
            </a:r>
          </a:p>
          <a:p>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2. Find shortest path between waypoints</a:t>
            </a:r>
          </a:p>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Use of safe routes Optional</a:t>
            </a:r>
            <a:endParaRPr lang="en-US" b="1" dirty="0">
              <a:ln w="10160">
                <a:solidFill>
                  <a:schemeClr val="accent5"/>
                </a:solidFill>
                <a:prstDash val="solid"/>
              </a:ln>
              <a:solidFill>
                <a:schemeClr val="accent3"/>
              </a:solidFill>
              <a:effectLst>
                <a:outerShdw blurRad="38100" dist="22860" dir="5400000" algn="tl" rotWithShape="0">
                  <a:srgbClr val="000000">
                    <a:alpha val="30000"/>
                  </a:srgbClr>
                </a:outerShdw>
              </a:effectLst>
            </a:endParaRPr>
          </a:p>
        </p:txBody>
      </p:sp>
      <p:sp>
        <p:nvSpPr>
          <p:cNvPr id="10" name="Speech Bubble: Rectangle with Corners Rounded 9"/>
          <p:cNvSpPr/>
          <p:nvPr/>
        </p:nvSpPr>
        <p:spPr>
          <a:xfrm>
            <a:off x="2833352" y="3165761"/>
            <a:ext cx="2207818" cy="408623"/>
          </a:xfrm>
          <a:prstGeom prst="wedgeRoundRectCallout">
            <a:avLst>
              <a:gd name="adj1" fmla="val 85350"/>
              <a:gd name="adj2" fmla="val 8920"/>
              <a:gd name="adj3" fmla="val 16667"/>
            </a:avLst>
          </a:prstGeom>
          <a:solidFill>
            <a:schemeClr val="tx2"/>
          </a:solidFill>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Path to PUB</a:t>
            </a:r>
          </a:p>
        </p:txBody>
      </p:sp>
    </p:spTree>
    <p:extLst>
      <p:ext uri="{BB962C8B-B14F-4D97-AF65-F5344CB8AC3E}">
        <p14:creationId xmlns:p14="http://schemas.microsoft.com/office/powerpoint/2010/main" val="38341410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Overtaking aircraft of the same category</a:t>
            </a:r>
          </a:p>
        </p:txBody>
      </p:sp>
      <p:sp>
        <p:nvSpPr>
          <p:cNvPr id="4" name="Slide Number Placeholder 3"/>
          <p:cNvSpPr>
            <a:spLocks noGrp="1"/>
          </p:cNvSpPr>
          <p:nvPr>
            <p:ph type="sldNum" sz="quarter" idx="11"/>
          </p:nvPr>
        </p:nvSpPr>
        <p:spPr/>
        <p:txBody>
          <a:bodyPr/>
          <a:lstStyle/>
          <a:p>
            <a:pPr>
              <a:defRPr/>
            </a:pPr>
            <a:endParaRPr lang="en-US" dirty="0"/>
          </a:p>
        </p:txBody>
      </p:sp>
      <p:cxnSp>
        <p:nvCxnSpPr>
          <p:cNvPr id="7" name="Straight Connector 6"/>
          <p:cNvCxnSpPr/>
          <p:nvPr/>
        </p:nvCxnSpPr>
        <p:spPr>
          <a:xfrm flipV="1">
            <a:off x="2447365" y="856421"/>
            <a:ext cx="0" cy="5427838"/>
          </a:xfrm>
          <a:prstGeom prst="line">
            <a:avLst/>
          </a:prstGeom>
          <a:ln>
            <a:solidFill>
              <a:srgbClr val="FF0000"/>
            </a:solidFill>
            <a:prstDash val="dash"/>
          </a:ln>
        </p:spPr>
        <p:style>
          <a:lnRef idx="3">
            <a:schemeClr val="accent6"/>
          </a:lnRef>
          <a:fillRef idx="0">
            <a:schemeClr val="accent6"/>
          </a:fillRef>
          <a:effectRef idx="2">
            <a:schemeClr val="accent6"/>
          </a:effectRef>
          <a:fontRef idx="minor">
            <a:schemeClr val="tx1"/>
          </a:fontRef>
        </p:style>
      </p:cxnSp>
      <p:cxnSp>
        <p:nvCxnSpPr>
          <p:cNvPr id="10" name="Straight Connector 9"/>
          <p:cNvCxnSpPr/>
          <p:nvPr/>
        </p:nvCxnSpPr>
        <p:spPr>
          <a:xfrm>
            <a:off x="2447365" y="3245224"/>
            <a:ext cx="0" cy="3039035"/>
          </a:xfrm>
          <a:prstGeom prst="line">
            <a:avLst/>
          </a:prstGeom>
          <a:ln>
            <a:solidFill>
              <a:srgbClr val="FF0000"/>
            </a:solidFill>
          </a:ln>
        </p:spPr>
        <p:style>
          <a:lnRef idx="3">
            <a:schemeClr val="accent6"/>
          </a:lnRef>
          <a:fillRef idx="0">
            <a:schemeClr val="accent6"/>
          </a:fillRef>
          <a:effectRef idx="2">
            <a:schemeClr val="accent6"/>
          </a:effectRef>
          <a:fontRef idx="minor">
            <a:schemeClr val="tx1"/>
          </a:fontRef>
        </p:style>
      </p:cxnSp>
      <p:pic>
        <p:nvPicPr>
          <p:cNvPr id="8" name="Picture 2" descr="Výsledok vyhľadávania obrázkov pre dopyt aircraft pictogram"/>
          <p:cNvPicPr>
            <a:picLocks noChangeAspect="1" noChangeArrowheads="1"/>
          </p:cNvPicPr>
          <p:nvPr/>
        </p:nvPicPr>
        <p:blipFill rotWithShape="1">
          <a:blip r:embed="rId2">
            <a:duotone>
              <a:prstClr val="black"/>
              <a:schemeClr val="tx2">
                <a:tint val="45000"/>
                <a:satMod val="400000"/>
              </a:schemeClr>
            </a:duotone>
            <a:extLst>
              <a:ext uri="{28A0092B-C50C-407E-A947-70E740481C1C}">
                <a14:useLocalDpi xmlns:a14="http://schemas.microsoft.com/office/drawing/2010/main" val="0"/>
              </a:ext>
            </a:extLst>
          </a:blip>
          <a:srcRect l="25104" t="17169" r="25208" b="16030"/>
          <a:stretch/>
        </p:blipFill>
        <p:spPr bwMode="auto">
          <a:xfrm>
            <a:off x="1990725" y="2568629"/>
            <a:ext cx="895350" cy="934768"/>
          </a:xfrm>
          <a:prstGeom prst="rect">
            <a:avLst/>
          </a:prstGeom>
          <a:noFill/>
          <a:extLst>
            <a:ext uri="{909E8E84-426E-40DD-AFC4-6F175D3DCCD1}">
              <a14:hiddenFill xmlns:a14="http://schemas.microsoft.com/office/drawing/2010/main">
                <a:solidFill>
                  <a:srgbClr val="FFFFFF"/>
                </a:solidFill>
              </a14:hiddenFill>
            </a:ext>
          </a:extLst>
        </p:spPr>
      </p:pic>
      <p:sp>
        <p:nvSpPr>
          <p:cNvPr id="14" name="Freeform 13"/>
          <p:cNvSpPr/>
          <p:nvPr/>
        </p:nvSpPr>
        <p:spPr>
          <a:xfrm>
            <a:off x="2438400" y="1515035"/>
            <a:ext cx="2914373" cy="3998259"/>
          </a:xfrm>
          <a:custGeom>
            <a:avLst/>
            <a:gdLst>
              <a:gd name="connsiteX0" fmla="*/ 0 w 2914373"/>
              <a:gd name="connsiteY0" fmla="*/ 3998259 h 3998259"/>
              <a:gd name="connsiteX1" fmla="*/ 2913529 w 2914373"/>
              <a:gd name="connsiteY1" fmla="*/ 1891553 h 3998259"/>
              <a:gd name="connsiteX2" fmla="*/ 277906 w 2914373"/>
              <a:gd name="connsiteY2" fmla="*/ 0 h 3998259"/>
            </a:gdLst>
            <a:ahLst/>
            <a:cxnLst>
              <a:cxn ang="0">
                <a:pos x="connsiteX0" y="connsiteY0"/>
              </a:cxn>
              <a:cxn ang="0">
                <a:pos x="connsiteX1" y="connsiteY1"/>
              </a:cxn>
              <a:cxn ang="0">
                <a:pos x="connsiteX2" y="connsiteY2"/>
              </a:cxn>
            </a:cxnLst>
            <a:rect l="l" t="t" r="r" b="b"/>
            <a:pathLst>
              <a:path w="2914373" h="3998259">
                <a:moveTo>
                  <a:pt x="0" y="3998259"/>
                </a:moveTo>
                <a:cubicBezTo>
                  <a:pt x="1433605" y="3278094"/>
                  <a:pt x="2867211" y="2557929"/>
                  <a:pt x="2913529" y="1891553"/>
                </a:cubicBezTo>
                <a:cubicBezTo>
                  <a:pt x="2959847" y="1225177"/>
                  <a:pt x="1087718" y="337670"/>
                  <a:pt x="277906" y="0"/>
                </a:cubicBezTo>
              </a:path>
            </a:pathLst>
          </a:custGeom>
          <a:ln>
            <a:prstDash val="soli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15" name="Freeform 14"/>
          <p:cNvSpPr/>
          <p:nvPr/>
        </p:nvSpPr>
        <p:spPr>
          <a:xfrm>
            <a:off x="2440725" y="914400"/>
            <a:ext cx="284546" cy="600635"/>
          </a:xfrm>
          <a:custGeom>
            <a:avLst/>
            <a:gdLst>
              <a:gd name="connsiteX0" fmla="*/ 284546 w 284546"/>
              <a:gd name="connsiteY0" fmla="*/ 600635 h 600635"/>
              <a:gd name="connsiteX1" fmla="*/ 96287 w 284546"/>
              <a:gd name="connsiteY1" fmla="*/ 510988 h 600635"/>
              <a:gd name="connsiteX2" fmla="*/ 6640 w 284546"/>
              <a:gd name="connsiteY2" fmla="*/ 385482 h 600635"/>
              <a:gd name="connsiteX3" fmla="*/ 6640 w 284546"/>
              <a:gd name="connsiteY3" fmla="*/ 0 h 600635"/>
            </a:gdLst>
            <a:ahLst/>
            <a:cxnLst>
              <a:cxn ang="0">
                <a:pos x="connsiteX0" y="connsiteY0"/>
              </a:cxn>
              <a:cxn ang="0">
                <a:pos x="connsiteX1" y="connsiteY1"/>
              </a:cxn>
              <a:cxn ang="0">
                <a:pos x="connsiteX2" y="connsiteY2"/>
              </a:cxn>
              <a:cxn ang="0">
                <a:pos x="connsiteX3" y="connsiteY3"/>
              </a:cxn>
            </a:cxnLst>
            <a:rect l="l" t="t" r="r" b="b"/>
            <a:pathLst>
              <a:path w="284546" h="600635">
                <a:moveTo>
                  <a:pt x="284546" y="600635"/>
                </a:moveTo>
                <a:cubicBezTo>
                  <a:pt x="213575" y="573741"/>
                  <a:pt x="142605" y="546847"/>
                  <a:pt x="96287" y="510988"/>
                </a:cubicBezTo>
                <a:cubicBezTo>
                  <a:pt x="49969" y="475129"/>
                  <a:pt x="21581" y="470647"/>
                  <a:pt x="6640" y="385482"/>
                </a:cubicBezTo>
                <a:cubicBezTo>
                  <a:pt x="-8301" y="300317"/>
                  <a:pt x="6640" y="0"/>
                  <a:pt x="6640" y="0"/>
                </a:cubicBezTo>
              </a:path>
            </a:pathLst>
          </a:custGeom>
          <a:ln>
            <a:prstDash val="dashDot"/>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pic>
        <p:nvPicPr>
          <p:cNvPr id="11" name="Picture 2" descr="Výsledok vyhľadávania obrázkov pre dopyt aircraft pictogram"/>
          <p:cNvPicPr>
            <a:picLocks noChangeAspect="1" noChangeArrowheads="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l="25104" t="17169" r="25208" b="16030"/>
          <a:stretch/>
        </p:blipFill>
        <p:spPr bwMode="auto">
          <a:xfrm>
            <a:off x="2006331" y="834041"/>
            <a:ext cx="895350" cy="93476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a:stCxn id="14" idx="0"/>
          </p:cNvCxnSpPr>
          <p:nvPr/>
        </p:nvCxnSpPr>
        <p:spPr>
          <a:xfrm>
            <a:off x="2438400" y="5513294"/>
            <a:ext cx="15606" cy="770965"/>
          </a:xfrm>
          <a:prstGeom prst="line">
            <a:avLst/>
          </a:prstGeom>
          <a:ln/>
        </p:spPr>
        <p:style>
          <a:lnRef idx="3">
            <a:schemeClr val="accent3"/>
          </a:lnRef>
          <a:fillRef idx="0">
            <a:schemeClr val="accent3"/>
          </a:fillRef>
          <a:effectRef idx="2">
            <a:schemeClr val="accent3"/>
          </a:effectRef>
          <a:fontRef idx="minor">
            <a:schemeClr val="tx1"/>
          </a:fontRef>
        </p:style>
      </p:cxnSp>
      <p:sp>
        <p:nvSpPr>
          <p:cNvPr id="9" name="Freeform 8"/>
          <p:cNvSpPr/>
          <p:nvPr/>
        </p:nvSpPr>
        <p:spPr>
          <a:xfrm>
            <a:off x="2435225" y="3114675"/>
            <a:ext cx="2912142" cy="2400300"/>
          </a:xfrm>
          <a:custGeom>
            <a:avLst/>
            <a:gdLst>
              <a:gd name="connsiteX0" fmla="*/ 0 w 2912142"/>
              <a:gd name="connsiteY0" fmla="*/ 2400300 h 2400300"/>
              <a:gd name="connsiteX1" fmla="*/ 1022350 w 2912142"/>
              <a:gd name="connsiteY1" fmla="*/ 1879600 h 2400300"/>
              <a:gd name="connsiteX2" fmla="*/ 1739900 w 2912142"/>
              <a:gd name="connsiteY2" fmla="*/ 1473200 h 2400300"/>
              <a:gd name="connsiteX3" fmla="*/ 2197100 w 2912142"/>
              <a:gd name="connsiteY3" fmla="*/ 1184275 h 2400300"/>
              <a:gd name="connsiteX4" fmla="*/ 2492375 w 2912142"/>
              <a:gd name="connsiteY4" fmla="*/ 955675 h 2400300"/>
              <a:gd name="connsiteX5" fmla="*/ 2768600 w 2912142"/>
              <a:gd name="connsiteY5" fmla="*/ 663575 h 2400300"/>
              <a:gd name="connsiteX6" fmla="*/ 2886075 w 2912142"/>
              <a:gd name="connsiteY6" fmla="*/ 450850 h 2400300"/>
              <a:gd name="connsiteX7" fmla="*/ 2908300 w 2912142"/>
              <a:gd name="connsiteY7" fmla="*/ 165100 h 2400300"/>
              <a:gd name="connsiteX8" fmla="*/ 2828925 w 2912142"/>
              <a:gd name="connsiteY8" fmla="*/ 0 h 240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2142" h="2400300">
                <a:moveTo>
                  <a:pt x="0" y="2400300"/>
                </a:moveTo>
                <a:lnTo>
                  <a:pt x="1022350" y="1879600"/>
                </a:lnTo>
                <a:cubicBezTo>
                  <a:pt x="1312333" y="1725083"/>
                  <a:pt x="1544108" y="1589088"/>
                  <a:pt x="1739900" y="1473200"/>
                </a:cubicBezTo>
                <a:cubicBezTo>
                  <a:pt x="1935692" y="1357312"/>
                  <a:pt x="2071688" y="1270529"/>
                  <a:pt x="2197100" y="1184275"/>
                </a:cubicBezTo>
                <a:cubicBezTo>
                  <a:pt x="2322512" y="1098021"/>
                  <a:pt x="2397125" y="1042458"/>
                  <a:pt x="2492375" y="955675"/>
                </a:cubicBezTo>
                <a:cubicBezTo>
                  <a:pt x="2587625" y="868892"/>
                  <a:pt x="2702983" y="747712"/>
                  <a:pt x="2768600" y="663575"/>
                </a:cubicBezTo>
                <a:cubicBezTo>
                  <a:pt x="2834217" y="579438"/>
                  <a:pt x="2862792" y="533929"/>
                  <a:pt x="2886075" y="450850"/>
                </a:cubicBezTo>
                <a:cubicBezTo>
                  <a:pt x="2909358" y="367771"/>
                  <a:pt x="2917825" y="240242"/>
                  <a:pt x="2908300" y="165100"/>
                </a:cubicBezTo>
                <a:cubicBezTo>
                  <a:pt x="2898775" y="89958"/>
                  <a:pt x="2831042" y="30692"/>
                  <a:pt x="2828925" y="0"/>
                </a:cubicBezTo>
              </a:path>
            </a:pathLst>
          </a:custGeom>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ounded Rectangle 11"/>
              <p:cNvSpPr/>
              <p:nvPr/>
            </p:nvSpPr>
            <p:spPr>
              <a:xfrm>
                <a:off x="5762625" y="5306013"/>
                <a:ext cx="2971800" cy="914400"/>
              </a:xfrm>
              <a:prstGeom prst="roundRect">
                <a:avLst/>
              </a:prstGeom>
              <a:solidFill>
                <a:srgbClr val="FF0000"/>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Overtake rule apply also for convergence under </a:t>
                </a:r>
                <a14:m>
                  <m:oMath xmlns:m="http://schemas.openxmlformats.org/officeDocument/2006/math">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𝛼</m:t>
                        </m:r>
                        <m:r>
                          <a:rPr lang="en-US" b="0" i="1" dirty="0" smtClean="0">
                            <a:latin typeface="Cambria Math" panose="02040503050406030204" pitchFamily="18" charset="0"/>
                          </a:rPr>
                          <m:t>&lt;70</m:t>
                        </m:r>
                      </m:e>
                      <m:sup>
                        <m:r>
                          <a:rPr lang="en-US" b="0" i="1" dirty="0" smtClean="0">
                            <a:latin typeface="Cambria Math" panose="02040503050406030204" pitchFamily="18" charset="0"/>
                          </a:rPr>
                          <m:t>𝑜</m:t>
                        </m:r>
                      </m:sup>
                    </m:sSup>
                  </m:oMath>
                </a14:m>
                <a:endParaRPr lang="en-US" dirty="0"/>
              </a:p>
            </p:txBody>
          </p:sp>
        </mc:Choice>
        <mc:Fallback xmlns="">
          <p:sp>
            <p:nvSpPr>
              <p:cNvPr id="12" name="Rounded Rectangle 11"/>
              <p:cNvSpPr>
                <a:spLocks noRot="1" noChangeAspect="1" noMove="1" noResize="1" noEditPoints="1" noAdjustHandles="1" noChangeArrowheads="1" noChangeShapeType="1" noTextEdit="1"/>
              </p:cNvSpPr>
              <p:nvPr/>
            </p:nvSpPr>
            <p:spPr>
              <a:xfrm>
                <a:off x="5762625" y="5306013"/>
                <a:ext cx="2971800" cy="914400"/>
              </a:xfrm>
              <a:prstGeom prst="roundRect">
                <a:avLst/>
              </a:prstGeom>
              <a:blipFill>
                <a:blip r:embed="rId3"/>
                <a:stretch>
                  <a:fillRect/>
                </a:stretch>
              </a:blipFill>
              <a:ln/>
            </p:spPr>
            <p:txBody>
              <a:bodyPr/>
              <a:lstStyle/>
              <a:p>
                <a:r>
                  <a:rPr lang="en-US">
                    <a:noFill/>
                  </a:rPr>
                  <a:t> </a:t>
                </a:r>
              </a:p>
            </p:txBody>
          </p:sp>
        </mc:Fallback>
      </mc:AlternateContent>
      <p:sp>
        <p:nvSpPr>
          <p:cNvPr id="13" name="Slide Number Placeholder 3"/>
          <p:cNvSpPr>
            <a:spLocks noGrp="1"/>
          </p:cNvSpPr>
          <p:nvPr>
            <p:ph type="sldNum" sz="quarter" idx="13"/>
          </p:nvPr>
        </p:nvSpPr>
        <p:spPr>
          <a:xfrm>
            <a:off x="8637588" y="2"/>
            <a:ext cx="506413" cy="504825"/>
          </a:xfrm>
        </p:spPr>
        <p:txBody>
          <a:bodyPr/>
          <a:lstStyle/>
          <a:p>
            <a:pPr>
              <a:defRPr/>
            </a:pPr>
            <a:fld id="{49F53ADA-54B7-4D62-BC4B-6B91A22A65F9}" type="slidenum">
              <a:rPr lang="en-US" smtClean="0"/>
              <a:pPr>
                <a:defRPr/>
              </a:pPr>
              <a:t>59</a:t>
            </a:fld>
            <a:endParaRPr lang="en-US" dirty="0"/>
          </a:p>
        </p:txBody>
      </p:sp>
    </p:spTree>
    <p:extLst>
      <p:ext uri="{BB962C8B-B14F-4D97-AF65-F5344CB8AC3E}">
        <p14:creationId xmlns:p14="http://schemas.microsoft.com/office/powerpoint/2010/main" val="29347831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on approach of same category</a:t>
            </a:r>
          </a:p>
        </p:txBody>
      </p:sp>
      <p:sp>
        <p:nvSpPr>
          <p:cNvPr id="4" name="Slide Number Placeholder 3"/>
          <p:cNvSpPr>
            <a:spLocks noGrp="1"/>
          </p:cNvSpPr>
          <p:nvPr>
            <p:ph type="sldNum" sz="quarter" idx="11"/>
          </p:nvPr>
        </p:nvSpPr>
        <p:spPr/>
        <p:txBody>
          <a:bodyPr/>
          <a:lstStyle/>
          <a:p>
            <a:pPr>
              <a:defRPr/>
            </a:pPr>
            <a:endParaRPr lang="en-US" dirty="0"/>
          </a:p>
        </p:txBody>
      </p:sp>
      <p:pic>
        <p:nvPicPr>
          <p:cNvPr id="5" name="Picture 2" descr="Výsledok vyhľadávania obrázkov pre dopyt aircraft pictogram"/>
          <p:cNvPicPr>
            <a:picLocks noChangeAspect="1" noChangeArrowheads="1"/>
          </p:cNvPicPr>
          <p:nvPr/>
        </p:nvPicPr>
        <p:blipFill rotWithShape="1">
          <a:blip r:embed="rId2">
            <a:duotone>
              <a:prstClr val="black"/>
              <a:schemeClr val="tx2">
                <a:tint val="45000"/>
                <a:satMod val="400000"/>
              </a:schemeClr>
            </a:duotone>
            <a:extLst>
              <a:ext uri="{28A0092B-C50C-407E-A947-70E740481C1C}">
                <a14:useLocalDpi xmlns:a14="http://schemas.microsoft.com/office/drawing/2010/main" val="0"/>
              </a:ext>
            </a:extLst>
          </a:blip>
          <a:srcRect l="25104" t="17169" r="25208" b="16030"/>
          <a:stretch/>
        </p:blipFill>
        <p:spPr bwMode="auto">
          <a:xfrm rot="5400000">
            <a:off x="534287" y="2893406"/>
            <a:ext cx="895350" cy="9347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Výsledok vyhľadávania obrázkov pre dopyt aircraft pictogram"/>
          <p:cNvPicPr>
            <a:picLocks noChangeAspect="1" noChangeArrowheads="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l="25104" t="17169" r="25208" b="16030"/>
          <a:stretch/>
        </p:blipFill>
        <p:spPr bwMode="auto">
          <a:xfrm rot="16200000">
            <a:off x="7702281" y="2893406"/>
            <a:ext cx="895350" cy="934768"/>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p:cNvSpPr/>
          <p:nvPr/>
        </p:nvSpPr>
        <p:spPr>
          <a:xfrm>
            <a:off x="3065771" y="1860602"/>
            <a:ext cx="3000375" cy="3000375"/>
          </a:xfrm>
          <a:prstGeom prst="ellipse">
            <a:avLst/>
          </a:prstGeom>
          <a:ln>
            <a:solidFill>
              <a:srgbClr val="FF0000"/>
            </a:solidFill>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Pie 14"/>
          <p:cNvSpPr/>
          <p:nvPr/>
        </p:nvSpPr>
        <p:spPr>
          <a:xfrm>
            <a:off x="3133725" y="1897088"/>
            <a:ext cx="2932421" cy="2927402"/>
          </a:xfrm>
          <a:prstGeom prst="pie">
            <a:avLst>
              <a:gd name="adj1" fmla="val 10800000"/>
              <a:gd name="adj2" fmla="val 5143"/>
            </a:avLst>
          </a:prstGeom>
          <a:solidFill>
            <a:schemeClr val="accent3">
              <a:lumMod val="20000"/>
              <a:lumOff val="80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solidFill>
                <a:schemeClr val="tx1"/>
              </a:solidFill>
            </a:endParaRPr>
          </a:p>
        </p:txBody>
      </p:sp>
      <p:sp>
        <p:nvSpPr>
          <p:cNvPr id="10" name="Oval 9"/>
          <p:cNvSpPr/>
          <p:nvPr/>
        </p:nvSpPr>
        <p:spPr>
          <a:xfrm>
            <a:off x="4442134" y="3236965"/>
            <a:ext cx="247650" cy="247650"/>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cxnSp>
        <p:nvCxnSpPr>
          <p:cNvPr id="13" name="Straight Arrow Connector 12"/>
          <p:cNvCxnSpPr>
            <a:stCxn id="10" idx="5"/>
            <a:endCxn id="11" idx="5"/>
          </p:cNvCxnSpPr>
          <p:nvPr/>
        </p:nvCxnSpPr>
        <p:spPr>
          <a:xfrm>
            <a:off x="4653516" y="3448347"/>
            <a:ext cx="973235" cy="9732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5091775" y="3657965"/>
                <a:ext cx="7463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𝑚</m:t>
                          </m:r>
                        </m:sub>
                      </m:sSub>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5091775" y="3657965"/>
                <a:ext cx="746358" cy="276999"/>
              </a:xfrm>
              <a:prstGeom prst="rect">
                <a:avLst/>
              </a:prstGeom>
              <a:blipFill rotWithShape="0">
                <a:blip r:embed="rId3"/>
                <a:stretch>
                  <a:fillRect l="-3252"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4062102" y="2650791"/>
                <a:ext cx="10077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130</m:t>
                          </m:r>
                        </m:e>
                        <m:sup>
                          <m:r>
                            <a:rPr lang="en-US" b="0" i="1" smtClean="0">
                              <a:latin typeface="Cambria Math" panose="02040503050406030204" pitchFamily="18" charset="0"/>
                            </a:rPr>
                            <m:t>𝑜</m:t>
                          </m:r>
                        </m:sup>
                      </m:sSup>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4062102" y="2650791"/>
                <a:ext cx="1007712" cy="276999"/>
              </a:xfrm>
              <a:prstGeom prst="rect">
                <a:avLst/>
              </a:prstGeom>
              <a:blipFill rotWithShape="0">
                <a:blip r:embed="rId4"/>
                <a:stretch>
                  <a:fillRect l="-2410" b="-13333"/>
                </a:stretch>
              </a:blipFill>
            </p:spPr>
            <p:txBody>
              <a:bodyPr/>
              <a:lstStyle/>
              <a:p>
                <a:r>
                  <a:rPr lang="en-US">
                    <a:noFill/>
                  </a:rPr>
                  <a:t> </a:t>
                </a:r>
              </a:p>
            </p:txBody>
          </p:sp>
        </mc:Fallback>
      </mc:AlternateContent>
      <p:sp>
        <p:nvSpPr>
          <p:cNvPr id="17" name="Freeform 16"/>
          <p:cNvSpPr/>
          <p:nvPr/>
        </p:nvSpPr>
        <p:spPr>
          <a:xfrm>
            <a:off x="1438275" y="3362325"/>
            <a:ext cx="6238875" cy="1612112"/>
          </a:xfrm>
          <a:custGeom>
            <a:avLst/>
            <a:gdLst>
              <a:gd name="connsiteX0" fmla="*/ 0 w 6238875"/>
              <a:gd name="connsiteY0" fmla="*/ 0 h 1612112"/>
              <a:gd name="connsiteX1" fmla="*/ 781050 w 6238875"/>
              <a:gd name="connsiteY1" fmla="*/ 266700 h 1612112"/>
              <a:gd name="connsiteX2" fmla="*/ 1609725 w 6238875"/>
              <a:gd name="connsiteY2" fmla="*/ 781050 h 1612112"/>
              <a:gd name="connsiteX3" fmla="*/ 2219325 w 6238875"/>
              <a:gd name="connsiteY3" fmla="*/ 1314450 h 1612112"/>
              <a:gd name="connsiteX4" fmla="*/ 3305175 w 6238875"/>
              <a:gd name="connsiteY4" fmla="*/ 1609725 h 1612112"/>
              <a:gd name="connsiteX5" fmla="*/ 4210050 w 6238875"/>
              <a:gd name="connsiteY5" fmla="*/ 1162050 h 1612112"/>
              <a:gd name="connsiteX6" fmla="*/ 4686300 w 6238875"/>
              <a:gd name="connsiteY6" fmla="*/ 428625 h 1612112"/>
              <a:gd name="connsiteX7" fmla="*/ 5038725 w 6238875"/>
              <a:gd name="connsiteY7" fmla="*/ 76200 h 1612112"/>
              <a:gd name="connsiteX8" fmla="*/ 5848350 w 6238875"/>
              <a:gd name="connsiteY8" fmla="*/ 19050 h 1612112"/>
              <a:gd name="connsiteX9" fmla="*/ 6238875 w 6238875"/>
              <a:gd name="connsiteY9" fmla="*/ 19050 h 161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38875" h="1612112">
                <a:moveTo>
                  <a:pt x="0" y="0"/>
                </a:moveTo>
                <a:cubicBezTo>
                  <a:pt x="256381" y="68262"/>
                  <a:pt x="512763" y="136525"/>
                  <a:pt x="781050" y="266700"/>
                </a:cubicBezTo>
                <a:cubicBezTo>
                  <a:pt x="1049338" y="396875"/>
                  <a:pt x="1370013" y="606425"/>
                  <a:pt x="1609725" y="781050"/>
                </a:cubicBezTo>
                <a:cubicBezTo>
                  <a:pt x="1849437" y="955675"/>
                  <a:pt x="1936750" y="1176338"/>
                  <a:pt x="2219325" y="1314450"/>
                </a:cubicBezTo>
                <a:cubicBezTo>
                  <a:pt x="2501900" y="1452562"/>
                  <a:pt x="2973388" y="1635125"/>
                  <a:pt x="3305175" y="1609725"/>
                </a:cubicBezTo>
                <a:cubicBezTo>
                  <a:pt x="3636962" y="1584325"/>
                  <a:pt x="3979863" y="1358900"/>
                  <a:pt x="4210050" y="1162050"/>
                </a:cubicBezTo>
                <a:cubicBezTo>
                  <a:pt x="4440238" y="965200"/>
                  <a:pt x="4548188" y="609600"/>
                  <a:pt x="4686300" y="428625"/>
                </a:cubicBezTo>
                <a:cubicBezTo>
                  <a:pt x="4824412" y="247650"/>
                  <a:pt x="4845050" y="144462"/>
                  <a:pt x="5038725" y="76200"/>
                </a:cubicBezTo>
                <a:cubicBezTo>
                  <a:pt x="5232400" y="7938"/>
                  <a:pt x="5648325" y="28575"/>
                  <a:pt x="5848350" y="19050"/>
                </a:cubicBezTo>
                <a:cubicBezTo>
                  <a:pt x="6048375" y="9525"/>
                  <a:pt x="6238875" y="19050"/>
                  <a:pt x="6238875" y="19050"/>
                </a:cubicBezTo>
              </a:path>
            </a:pathLst>
          </a:custGeom>
          <a:ln>
            <a:solidFill>
              <a:srgbClr val="FF0000"/>
            </a:solidFill>
            <a:prstDash val="dash"/>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19" name="Freeform 18"/>
          <p:cNvSpPr/>
          <p:nvPr/>
        </p:nvSpPr>
        <p:spPr>
          <a:xfrm>
            <a:off x="1638300" y="1789199"/>
            <a:ext cx="6048375" cy="1614401"/>
          </a:xfrm>
          <a:custGeom>
            <a:avLst/>
            <a:gdLst>
              <a:gd name="connsiteX0" fmla="*/ 6048375 w 6048375"/>
              <a:gd name="connsiteY0" fmla="*/ 1563601 h 1614401"/>
              <a:gd name="connsiteX1" fmla="*/ 4905375 w 6048375"/>
              <a:gd name="connsiteY1" fmla="*/ 649201 h 1614401"/>
              <a:gd name="connsiteX2" fmla="*/ 3552825 w 6048375"/>
              <a:gd name="connsiteY2" fmla="*/ 125326 h 1614401"/>
              <a:gd name="connsiteX3" fmla="*/ 2676525 w 6048375"/>
              <a:gd name="connsiteY3" fmla="*/ 20551 h 1614401"/>
              <a:gd name="connsiteX4" fmla="*/ 1724025 w 6048375"/>
              <a:gd name="connsiteY4" fmla="*/ 439651 h 1614401"/>
              <a:gd name="connsiteX5" fmla="*/ 1190625 w 6048375"/>
              <a:gd name="connsiteY5" fmla="*/ 1068301 h 1614401"/>
              <a:gd name="connsiteX6" fmla="*/ 781050 w 6048375"/>
              <a:gd name="connsiteY6" fmla="*/ 1439776 h 1614401"/>
              <a:gd name="connsiteX7" fmla="*/ 342900 w 6048375"/>
              <a:gd name="connsiteY7" fmla="*/ 1582651 h 1614401"/>
              <a:gd name="connsiteX8" fmla="*/ 190500 w 6048375"/>
              <a:gd name="connsiteY8" fmla="*/ 1582651 h 1614401"/>
              <a:gd name="connsiteX9" fmla="*/ 0 w 6048375"/>
              <a:gd name="connsiteY9" fmla="*/ 1582651 h 1614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48375" h="1614401">
                <a:moveTo>
                  <a:pt x="6048375" y="1563601"/>
                </a:moveTo>
                <a:cubicBezTo>
                  <a:pt x="5684837" y="1226257"/>
                  <a:pt x="5321300" y="888914"/>
                  <a:pt x="4905375" y="649201"/>
                </a:cubicBezTo>
                <a:cubicBezTo>
                  <a:pt x="4489450" y="409488"/>
                  <a:pt x="3924300" y="230101"/>
                  <a:pt x="3552825" y="125326"/>
                </a:cubicBezTo>
                <a:cubicBezTo>
                  <a:pt x="3181350" y="20551"/>
                  <a:pt x="2981325" y="-31836"/>
                  <a:pt x="2676525" y="20551"/>
                </a:cubicBezTo>
                <a:cubicBezTo>
                  <a:pt x="2371725" y="72938"/>
                  <a:pt x="1971675" y="265026"/>
                  <a:pt x="1724025" y="439651"/>
                </a:cubicBezTo>
                <a:cubicBezTo>
                  <a:pt x="1476375" y="614276"/>
                  <a:pt x="1347787" y="901614"/>
                  <a:pt x="1190625" y="1068301"/>
                </a:cubicBezTo>
                <a:cubicBezTo>
                  <a:pt x="1033463" y="1234988"/>
                  <a:pt x="922337" y="1354051"/>
                  <a:pt x="781050" y="1439776"/>
                </a:cubicBezTo>
                <a:cubicBezTo>
                  <a:pt x="639762" y="1525501"/>
                  <a:pt x="441325" y="1558838"/>
                  <a:pt x="342900" y="1582651"/>
                </a:cubicBezTo>
                <a:cubicBezTo>
                  <a:pt x="244475" y="1606464"/>
                  <a:pt x="190500" y="1582651"/>
                  <a:pt x="190500" y="1582651"/>
                </a:cubicBezTo>
                <a:cubicBezTo>
                  <a:pt x="133350" y="1582651"/>
                  <a:pt x="134937" y="1654089"/>
                  <a:pt x="0" y="1582651"/>
                </a:cubicBezTo>
              </a:path>
            </a:pathLst>
          </a:custGeom>
          <a:ln>
            <a:prstDash val="dash"/>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Rounded Rectangle 19"/>
              <p:cNvSpPr/>
              <p:nvPr/>
            </p:nvSpPr>
            <p:spPr>
              <a:xfrm>
                <a:off x="5762625" y="5099797"/>
                <a:ext cx="2971800" cy="1120616"/>
              </a:xfrm>
              <a:prstGeom prst="roundRect">
                <a:avLst/>
              </a:prstGeom>
              <a:solidFill>
                <a:srgbClr val="FF0000"/>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Applies when angle of approach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130</m:t>
                        </m:r>
                      </m:e>
                      <m:sup>
                        <m:r>
                          <a:rPr lang="en-US" b="0" i="1" smtClean="0">
                            <a:latin typeface="Cambria Math" panose="02040503050406030204" pitchFamily="18" charset="0"/>
                          </a:rPr>
                          <m:t>𝑜</m:t>
                        </m:r>
                      </m:sup>
                    </m:sSup>
                  </m:oMath>
                </a14:m>
                <a:r>
                  <a:rPr lang="en-US" b="0" dirty="0"/>
                  <a:t>, Safety margin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𝑚</m:t>
                        </m:r>
                      </m:sub>
                    </m:sSub>
                  </m:oMath>
                </a14:m>
                <a:r>
                  <a:rPr lang="en-US" b="0" dirty="0"/>
                  <a:t> must be defined</a:t>
                </a:r>
              </a:p>
            </p:txBody>
          </p:sp>
        </mc:Choice>
        <mc:Fallback xmlns="">
          <p:sp>
            <p:nvSpPr>
              <p:cNvPr id="20" name="Rounded Rectangle 19"/>
              <p:cNvSpPr>
                <a:spLocks noRot="1" noChangeAspect="1" noMove="1" noResize="1" noEditPoints="1" noAdjustHandles="1" noChangeArrowheads="1" noChangeShapeType="1" noTextEdit="1"/>
              </p:cNvSpPr>
              <p:nvPr/>
            </p:nvSpPr>
            <p:spPr>
              <a:xfrm>
                <a:off x="5762625" y="5099797"/>
                <a:ext cx="2971800" cy="1120616"/>
              </a:xfrm>
              <a:prstGeom prst="roundRect">
                <a:avLst/>
              </a:prstGeom>
              <a:blipFill>
                <a:blip r:embed="rId5"/>
                <a:stretch>
                  <a:fillRect/>
                </a:stretch>
              </a:blipFill>
              <a:ln/>
            </p:spPr>
            <p:txBody>
              <a:bodyPr/>
              <a:lstStyle/>
              <a:p>
                <a:r>
                  <a:rPr lang="en-US">
                    <a:noFill/>
                  </a:rPr>
                  <a:t> </a:t>
                </a:r>
              </a:p>
            </p:txBody>
          </p:sp>
        </mc:Fallback>
      </mc:AlternateContent>
      <p:sp>
        <p:nvSpPr>
          <p:cNvPr id="18" name="Slide Number Placeholder 3"/>
          <p:cNvSpPr>
            <a:spLocks noGrp="1"/>
          </p:cNvSpPr>
          <p:nvPr>
            <p:ph type="sldNum" sz="quarter" idx="13"/>
          </p:nvPr>
        </p:nvSpPr>
        <p:spPr>
          <a:xfrm>
            <a:off x="8637588" y="2"/>
            <a:ext cx="506413" cy="504825"/>
          </a:xfrm>
        </p:spPr>
        <p:txBody>
          <a:bodyPr/>
          <a:lstStyle/>
          <a:p>
            <a:pPr>
              <a:defRPr/>
            </a:pPr>
            <a:fld id="{49F53ADA-54B7-4D62-BC4B-6B91A22A65F9}" type="slidenum">
              <a:rPr lang="en-US" smtClean="0"/>
              <a:pPr>
                <a:defRPr/>
              </a:pPr>
              <a:t>60</a:t>
            </a:fld>
            <a:endParaRPr lang="en-US" dirty="0"/>
          </a:p>
        </p:txBody>
      </p:sp>
    </p:spTree>
    <p:extLst>
      <p:ext uri="{BB962C8B-B14F-4D97-AF65-F5344CB8AC3E}">
        <p14:creationId xmlns:p14="http://schemas.microsoft.com/office/powerpoint/2010/main" val="31331177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on approach of same category</a:t>
            </a:r>
          </a:p>
        </p:txBody>
      </p:sp>
      <p:sp>
        <p:nvSpPr>
          <p:cNvPr id="4" name="Slide Number Placeholder 3"/>
          <p:cNvSpPr>
            <a:spLocks noGrp="1"/>
          </p:cNvSpPr>
          <p:nvPr>
            <p:ph type="sldNum" sz="quarter" idx="11"/>
          </p:nvPr>
        </p:nvSpPr>
        <p:spPr/>
        <p:txBody>
          <a:bodyPr/>
          <a:lstStyle/>
          <a:p>
            <a:pPr>
              <a:defRPr/>
            </a:pPr>
            <a:endParaRPr lang="en-US" dirty="0"/>
          </a:p>
        </p:txBody>
      </p:sp>
      <p:sp>
        <p:nvSpPr>
          <p:cNvPr id="11" name="Oval 10"/>
          <p:cNvSpPr/>
          <p:nvPr/>
        </p:nvSpPr>
        <p:spPr>
          <a:xfrm>
            <a:off x="3065771" y="1860602"/>
            <a:ext cx="3000375" cy="3000375"/>
          </a:xfrm>
          <a:prstGeom prst="ellipse">
            <a:avLst/>
          </a:prstGeom>
          <a:ln>
            <a:solidFill>
              <a:srgbClr val="FF0000"/>
            </a:solidFill>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Oval 9"/>
          <p:cNvSpPr/>
          <p:nvPr/>
        </p:nvSpPr>
        <p:spPr>
          <a:xfrm>
            <a:off x="4442134" y="3236965"/>
            <a:ext cx="247650" cy="247650"/>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pic>
        <p:nvPicPr>
          <p:cNvPr id="6" name="Picture 2" descr="Výsledok vyhľadávania obrázkov pre dopyt aircraft pictogram"/>
          <p:cNvPicPr>
            <a:picLocks noChangeAspect="1" noChangeArrowheads="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l="25104" t="17169" r="25208" b="16030"/>
          <a:stretch/>
        </p:blipFill>
        <p:spPr bwMode="auto">
          <a:xfrm rot="16200000">
            <a:off x="3994459" y="901197"/>
            <a:ext cx="895350" cy="934768"/>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2"/>
          <p:cNvSpPr/>
          <p:nvPr/>
        </p:nvSpPr>
        <p:spPr>
          <a:xfrm>
            <a:off x="5000625" y="3590925"/>
            <a:ext cx="3857625" cy="1828800"/>
          </a:xfrm>
          <a:custGeom>
            <a:avLst/>
            <a:gdLst>
              <a:gd name="connsiteX0" fmla="*/ 0 w 3857625"/>
              <a:gd name="connsiteY0" fmla="*/ 1828800 h 1828800"/>
              <a:gd name="connsiteX1" fmla="*/ 1123950 w 3857625"/>
              <a:gd name="connsiteY1" fmla="*/ 581025 h 1828800"/>
              <a:gd name="connsiteX2" fmla="*/ 1857375 w 3857625"/>
              <a:gd name="connsiteY2" fmla="*/ 114300 h 1828800"/>
              <a:gd name="connsiteX3" fmla="*/ 3857625 w 3857625"/>
              <a:gd name="connsiteY3" fmla="*/ 0 h 1828800"/>
            </a:gdLst>
            <a:ahLst/>
            <a:cxnLst>
              <a:cxn ang="0">
                <a:pos x="connsiteX0" y="connsiteY0"/>
              </a:cxn>
              <a:cxn ang="0">
                <a:pos x="connsiteX1" y="connsiteY1"/>
              </a:cxn>
              <a:cxn ang="0">
                <a:pos x="connsiteX2" y="connsiteY2"/>
              </a:cxn>
              <a:cxn ang="0">
                <a:pos x="connsiteX3" y="connsiteY3"/>
              </a:cxn>
            </a:cxnLst>
            <a:rect l="l" t="t" r="r" b="b"/>
            <a:pathLst>
              <a:path w="3857625" h="1828800">
                <a:moveTo>
                  <a:pt x="0" y="1828800"/>
                </a:moveTo>
                <a:cubicBezTo>
                  <a:pt x="407194" y="1347787"/>
                  <a:pt x="814388" y="866775"/>
                  <a:pt x="1123950" y="581025"/>
                </a:cubicBezTo>
                <a:cubicBezTo>
                  <a:pt x="1433512" y="295275"/>
                  <a:pt x="1401763" y="211137"/>
                  <a:pt x="1857375" y="114300"/>
                </a:cubicBezTo>
                <a:cubicBezTo>
                  <a:pt x="2312988" y="17462"/>
                  <a:pt x="3522663" y="20637"/>
                  <a:pt x="3857625" y="0"/>
                </a:cubicBezTo>
              </a:path>
            </a:pathLst>
          </a:custGeom>
          <a:ln>
            <a:solidFill>
              <a:srgbClr val="FF0000"/>
            </a:solidFill>
            <a:prstDash val="dash"/>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7" name="Freeform 6"/>
          <p:cNvSpPr/>
          <p:nvPr/>
        </p:nvSpPr>
        <p:spPr>
          <a:xfrm>
            <a:off x="314325" y="1352550"/>
            <a:ext cx="3676650" cy="2033740"/>
          </a:xfrm>
          <a:custGeom>
            <a:avLst/>
            <a:gdLst>
              <a:gd name="connsiteX0" fmla="*/ 3676650 w 3676650"/>
              <a:gd name="connsiteY0" fmla="*/ 0 h 2033740"/>
              <a:gd name="connsiteX1" fmla="*/ 2295525 w 3676650"/>
              <a:gd name="connsiteY1" fmla="*/ 504825 h 2033740"/>
              <a:gd name="connsiteX2" fmla="*/ 1457325 w 3676650"/>
              <a:gd name="connsiteY2" fmla="*/ 1781175 h 2033740"/>
              <a:gd name="connsiteX3" fmla="*/ 0 w 3676650"/>
              <a:gd name="connsiteY3" fmla="*/ 2019300 h 2033740"/>
            </a:gdLst>
            <a:ahLst/>
            <a:cxnLst>
              <a:cxn ang="0">
                <a:pos x="connsiteX0" y="connsiteY0"/>
              </a:cxn>
              <a:cxn ang="0">
                <a:pos x="connsiteX1" y="connsiteY1"/>
              </a:cxn>
              <a:cxn ang="0">
                <a:pos x="connsiteX2" y="connsiteY2"/>
              </a:cxn>
              <a:cxn ang="0">
                <a:pos x="connsiteX3" y="connsiteY3"/>
              </a:cxn>
            </a:cxnLst>
            <a:rect l="l" t="t" r="r" b="b"/>
            <a:pathLst>
              <a:path w="3676650" h="2033740">
                <a:moveTo>
                  <a:pt x="3676650" y="0"/>
                </a:moveTo>
                <a:cubicBezTo>
                  <a:pt x="3171031" y="103981"/>
                  <a:pt x="2665412" y="207963"/>
                  <a:pt x="2295525" y="504825"/>
                </a:cubicBezTo>
                <a:cubicBezTo>
                  <a:pt x="1925638" y="801687"/>
                  <a:pt x="1839913" y="1528762"/>
                  <a:pt x="1457325" y="1781175"/>
                </a:cubicBezTo>
                <a:cubicBezTo>
                  <a:pt x="1074737" y="2033588"/>
                  <a:pt x="603250" y="2057400"/>
                  <a:pt x="0" y="2019300"/>
                </a:cubicBezTo>
              </a:path>
            </a:pathLst>
          </a:custGeom>
          <a:ln>
            <a:prstDash val="dash"/>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pic>
        <p:nvPicPr>
          <p:cNvPr id="5" name="Picture 2" descr="Výsledok vyhľadávania obrázkov pre dopyt aircraft pictogram"/>
          <p:cNvPicPr>
            <a:picLocks noChangeAspect="1" noChangeArrowheads="1"/>
          </p:cNvPicPr>
          <p:nvPr/>
        </p:nvPicPr>
        <p:blipFill rotWithShape="1">
          <a:blip r:embed="rId2">
            <a:duotone>
              <a:prstClr val="black"/>
              <a:schemeClr val="tx2">
                <a:tint val="45000"/>
                <a:satMod val="400000"/>
              </a:schemeClr>
            </a:duotone>
            <a:extLst>
              <a:ext uri="{28A0092B-C50C-407E-A947-70E740481C1C}">
                <a14:useLocalDpi xmlns:a14="http://schemas.microsoft.com/office/drawing/2010/main" val="0"/>
              </a:ext>
            </a:extLst>
          </a:blip>
          <a:srcRect l="25104" t="17169" r="25208" b="16030"/>
          <a:stretch/>
        </p:blipFill>
        <p:spPr bwMode="auto">
          <a:xfrm rot="2924642">
            <a:off x="4318308" y="5145084"/>
            <a:ext cx="895350" cy="934768"/>
          </a:xfrm>
          <a:prstGeom prst="rect">
            <a:avLst/>
          </a:prstGeom>
          <a:noFill/>
          <a:extLst>
            <a:ext uri="{909E8E84-426E-40DD-AFC4-6F175D3DCCD1}">
              <a14:hiddenFill xmlns:a14="http://schemas.microsoft.com/office/drawing/2010/main">
                <a:solidFill>
                  <a:srgbClr val="FFFFFF"/>
                </a:solidFill>
              </a14:hiddenFill>
            </a:ext>
          </a:extLst>
        </p:spPr>
      </p:pic>
      <p:sp>
        <p:nvSpPr>
          <p:cNvPr id="18" name="Rounded Rectangle 17"/>
          <p:cNvSpPr/>
          <p:nvPr/>
        </p:nvSpPr>
        <p:spPr>
          <a:xfrm>
            <a:off x="5762625" y="5306013"/>
            <a:ext cx="2971800" cy="914400"/>
          </a:xfrm>
          <a:prstGeom prst="roundRect">
            <a:avLst/>
          </a:prstGeom>
          <a:solidFill>
            <a:srgbClr val="FF0000"/>
          </a:solidFill>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Both vehicles are taking right side avoidance</a:t>
            </a:r>
          </a:p>
        </p:txBody>
      </p:sp>
      <p:sp>
        <p:nvSpPr>
          <p:cNvPr id="12" name="Slide Number Placeholder 3"/>
          <p:cNvSpPr>
            <a:spLocks noGrp="1"/>
          </p:cNvSpPr>
          <p:nvPr>
            <p:ph type="sldNum" sz="quarter" idx="13"/>
          </p:nvPr>
        </p:nvSpPr>
        <p:spPr>
          <a:xfrm>
            <a:off x="8637588" y="2"/>
            <a:ext cx="506413" cy="504825"/>
          </a:xfrm>
        </p:spPr>
        <p:txBody>
          <a:bodyPr/>
          <a:lstStyle/>
          <a:p>
            <a:pPr>
              <a:defRPr/>
            </a:pPr>
            <a:fld id="{49F53ADA-54B7-4D62-BC4B-6B91A22A65F9}" type="slidenum">
              <a:rPr lang="en-US" smtClean="0"/>
              <a:pPr>
                <a:defRPr/>
              </a:pPr>
              <a:t>61</a:t>
            </a:fld>
            <a:endParaRPr lang="en-US" dirty="0"/>
          </a:p>
        </p:txBody>
      </p:sp>
    </p:spTree>
    <p:extLst>
      <p:ext uri="{BB962C8B-B14F-4D97-AF65-F5344CB8AC3E}">
        <p14:creationId xmlns:p14="http://schemas.microsoft.com/office/powerpoint/2010/main" val="93289922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 Right of the way</a:t>
            </a:r>
          </a:p>
        </p:txBody>
      </p:sp>
      <mc:AlternateContent xmlns:mc="http://schemas.openxmlformats.org/markup-compatibility/2006">
        <mc:Choice xmlns:a14="http://schemas.microsoft.com/office/drawing/2010/main" Requires="a14">
          <p:sp>
            <p:nvSpPr>
              <p:cNvPr id="3" name="Content Placeholder 2"/>
              <p:cNvSpPr>
                <a:spLocks noGrp="1"/>
              </p:cNvSpPr>
              <p:nvPr>
                <p:ph sz="quarter" idx="12"/>
              </p:nvPr>
            </p:nvSpPr>
            <p:spPr/>
            <p:txBody>
              <a:bodyPr/>
              <a:lstStyle/>
              <a:p>
                <a:r>
                  <a:rPr lang="en-US" sz="1600" dirty="0"/>
                  <a:t>Manned aviation defines only horizontal avoidance, vertical avoidance is considered in TCAS, horizontal avoidance will be added in ACAS-Xu</a:t>
                </a:r>
              </a:p>
              <a:p>
                <a:r>
                  <a:rPr lang="en-US" sz="1600" dirty="0"/>
                  <a:t>Manned aviation does not define angle of approach  strictly, it is usually used following margins:</a:t>
                </a:r>
              </a:p>
              <a:p>
                <a:pPr lvl="1"/>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180</m:t>
                        </m:r>
                      </m:e>
                      <m:sup>
                        <m:r>
                          <a:rPr lang="en-US" sz="1400" i="1">
                            <a:latin typeface="Cambria Math" panose="02040503050406030204" pitchFamily="18" charset="0"/>
                          </a:rPr>
                          <m:t>𝑜</m:t>
                        </m:r>
                      </m:sup>
                    </m:sSup>
                    <m:r>
                      <a:rPr lang="en-US" sz="1400" i="1">
                        <a:latin typeface="Cambria Math" panose="02040503050406030204" pitchFamily="18" charset="0"/>
                      </a:rPr>
                      <m:t>≥</m:t>
                    </m:r>
                    <m:r>
                      <a:rPr lang="en-US" sz="1400" i="1">
                        <a:latin typeface="Cambria Math" panose="02040503050406030204" pitchFamily="18" charset="0"/>
                      </a:rPr>
                      <m:t>𝛼</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130</m:t>
                        </m:r>
                      </m:e>
                      <m:sup>
                        <m:r>
                          <a:rPr lang="en-US" sz="1400" i="1">
                            <a:latin typeface="Cambria Math" panose="02040503050406030204" pitchFamily="18" charset="0"/>
                          </a:rPr>
                          <m:t>𝑜</m:t>
                        </m:r>
                      </m:sup>
                    </m:sSup>
                  </m:oMath>
                </a14:m>
                <a:r>
                  <a:rPr lang="en-US" sz="1400" dirty="0"/>
                  <a:t> 	Head on avoidance (both avoiding)</a:t>
                </a:r>
              </a:p>
              <a:p>
                <a:pPr lvl="1"/>
                <a14:m>
                  <m:oMath xmlns:m="http://schemas.openxmlformats.org/officeDocument/2006/math">
                    <m:sSup>
                      <m:sSupPr>
                        <m:ctrlPr>
                          <a:rPr lang="en-US" sz="1400" i="1">
                            <a:latin typeface="Cambria Math" panose="02040503050406030204" pitchFamily="18" charset="0"/>
                          </a:rPr>
                        </m:ctrlPr>
                      </m:sSupPr>
                      <m:e>
                        <m:r>
                          <a:rPr lang="en-US" sz="1400" i="1">
                            <a:latin typeface="Cambria Math" panose="02040503050406030204" pitchFamily="18" charset="0"/>
                          </a:rPr>
                          <m:t>130</m:t>
                        </m:r>
                      </m:e>
                      <m:sup>
                        <m:r>
                          <a:rPr lang="en-US" sz="1400" i="1">
                            <a:latin typeface="Cambria Math" panose="02040503050406030204" pitchFamily="18" charset="0"/>
                          </a:rPr>
                          <m:t>𝑜</m:t>
                        </m:r>
                      </m:sup>
                    </m:sSup>
                    <m:r>
                      <a:rPr lang="en-US" sz="1400" i="1">
                        <a:latin typeface="Cambria Math" panose="02040503050406030204" pitchFamily="18" charset="0"/>
                      </a:rPr>
                      <m:t>&gt;</m:t>
                    </m:r>
                    <m:r>
                      <a:rPr lang="en-US" sz="1400" i="1">
                        <a:latin typeface="Cambria Math" panose="02040503050406030204" pitchFamily="18" charset="0"/>
                      </a:rPr>
                      <m:t>𝛼</m:t>
                    </m:r>
                    <m:r>
                      <a:rPr lang="en-US" sz="1400" i="1">
                        <a:latin typeface="Cambria Math" panose="02040503050406030204" pitchFamily="18" charset="0"/>
                      </a:rPr>
                      <m:t>≥</m:t>
                    </m:r>
                    <m:sSup>
                      <m:sSupPr>
                        <m:ctrlPr>
                          <a:rPr lang="en-US" sz="1400" i="1">
                            <a:latin typeface="Cambria Math" panose="02040503050406030204" pitchFamily="18" charset="0"/>
                          </a:rPr>
                        </m:ctrlPr>
                      </m:sSupPr>
                      <m:e>
                        <m:r>
                          <a:rPr lang="en-US" sz="1400" i="1">
                            <a:latin typeface="Cambria Math" panose="02040503050406030204" pitchFamily="18" charset="0"/>
                          </a:rPr>
                          <m:t>70</m:t>
                        </m:r>
                      </m:e>
                      <m:sup>
                        <m:r>
                          <a:rPr lang="en-US" sz="1400" i="1">
                            <a:latin typeface="Cambria Math" panose="02040503050406030204" pitchFamily="18" charset="0"/>
                          </a:rPr>
                          <m:t>𝑜</m:t>
                        </m:r>
                      </m:sup>
                    </m:sSup>
                  </m:oMath>
                </a14:m>
                <a:r>
                  <a:rPr lang="en-US" sz="1400" dirty="0"/>
                  <a:t>  	Covering avoidance (the left avoiding)</a:t>
                </a:r>
              </a:p>
              <a:p>
                <a:pPr lvl="1"/>
                <a14:m>
                  <m:oMath xmlns:m="http://schemas.openxmlformats.org/officeDocument/2006/math">
                    <m:r>
                      <a:rPr lang="en-US" sz="1400" i="1">
                        <a:latin typeface="Cambria Math" panose="02040503050406030204" pitchFamily="18" charset="0"/>
                      </a:rPr>
                      <m:t>𝛼</m:t>
                    </m:r>
                    <m:r>
                      <a:rPr lang="en-US" sz="1400" i="1">
                        <a:latin typeface="Cambria Math" panose="02040503050406030204" pitchFamily="18" charset="0"/>
                      </a:rPr>
                      <m:t>&lt;</m:t>
                    </m:r>
                    <m:sSup>
                      <m:sSupPr>
                        <m:ctrlPr>
                          <a:rPr lang="en-US" sz="1400" i="1">
                            <a:latin typeface="Cambria Math" panose="02040503050406030204" pitchFamily="18" charset="0"/>
                          </a:rPr>
                        </m:ctrlPr>
                      </m:sSupPr>
                      <m:e>
                        <m:r>
                          <a:rPr lang="en-US" sz="1400" i="1">
                            <a:latin typeface="Cambria Math" panose="02040503050406030204" pitchFamily="18" charset="0"/>
                          </a:rPr>
                          <m:t>70</m:t>
                        </m:r>
                      </m:e>
                      <m:sup>
                        <m:r>
                          <a:rPr lang="en-US" sz="1400" i="1">
                            <a:latin typeface="Cambria Math" panose="02040503050406030204" pitchFamily="18" charset="0"/>
                          </a:rPr>
                          <m:t>𝑜</m:t>
                        </m:r>
                      </m:sup>
                    </m:sSup>
                  </m:oMath>
                </a14:m>
                <a:r>
                  <a:rPr lang="en-US" sz="1400" dirty="0"/>
                  <a:t>		Overtake (faster avoiding)</a:t>
                </a:r>
              </a:p>
              <a:p>
                <a:pPr lvl="1"/>
                <a:endParaRPr lang="en-US" sz="1400" dirty="0"/>
              </a:p>
              <a:p>
                <a:r>
                  <a:rPr lang="en-US" sz="1600" dirty="0"/>
                  <a:t>Safety margin </a:t>
                </a:r>
                <a14:m>
                  <m:oMath xmlns:m="http://schemas.openxmlformats.org/officeDocument/2006/math">
                    <m:sSub>
                      <m:sSubPr>
                        <m:ctrlPr>
                          <a:rPr lang="en-US" sz="1600" i="1">
                            <a:latin typeface="Cambria Math" panose="02040503050406030204" pitchFamily="18" charset="0"/>
                          </a:rPr>
                        </m:ctrlPr>
                      </m:sSubPr>
                      <m:e>
                        <m:r>
                          <a:rPr lang="en-US" sz="1600" i="1">
                            <a:latin typeface="Cambria Math" panose="02040503050406030204" pitchFamily="18" charset="0"/>
                          </a:rPr>
                          <m:t>𝑠</m:t>
                        </m:r>
                      </m:e>
                      <m:sub>
                        <m:r>
                          <a:rPr lang="en-US" sz="1600" i="1">
                            <a:latin typeface="Cambria Math" panose="02040503050406030204" pitchFamily="18" charset="0"/>
                          </a:rPr>
                          <m:t>𝑚</m:t>
                        </m:r>
                      </m:sub>
                    </m:sSub>
                  </m:oMath>
                </a14:m>
                <a:r>
                  <a:rPr lang="en-US" sz="1600" dirty="0"/>
                  <a:t> for Head on avoidance is defined as sufficient distance to avoid vehicle induced turbulence or obstruction of airflow, in case of UAV it must be defined based on UAV class size (bigger UAV), this can induce additional problems</a:t>
                </a:r>
              </a:p>
              <a:p>
                <a:endParaRPr lang="en-US" sz="1600" dirty="0"/>
              </a:p>
              <a:p>
                <a:r>
                  <a:rPr lang="en-US" sz="1600" dirty="0"/>
                  <a:t>Overall “rules of air” and “right of the way” should be amended to be compatible with UAV integration into non-segregated airspace</a:t>
                </a:r>
              </a:p>
              <a:p>
                <a:endParaRPr lang="en-US" sz="1600" dirty="0"/>
              </a:p>
              <a:p>
                <a:r>
                  <a:rPr lang="en-US" sz="1600" dirty="0"/>
                  <a:t>Pilot judgement is always the main consideration, therefore manned aviation behavior is unpredictable to some extent</a:t>
                </a:r>
              </a:p>
              <a:p>
                <a:endParaRPr lang="en-US" sz="1600" dirty="0"/>
              </a:p>
            </p:txBody>
          </p:sp>
        </mc:Choice>
        <mc:Fallback>
          <p:sp>
            <p:nvSpPr>
              <p:cNvPr id="3" name="Content Placeholder 2"/>
              <p:cNvSpPr>
                <a:spLocks noGrp="1" noRot="1" noChangeAspect="1" noMove="1" noResize="1" noEditPoints="1" noAdjustHandles="1" noChangeArrowheads="1" noChangeShapeType="1" noTextEdit="1"/>
              </p:cNvSpPr>
              <p:nvPr>
                <p:ph sz="quarter" idx="12"/>
              </p:nvPr>
            </p:nvSpPr>
            <p:spPr>
              <a:blipFill>
                <a:blip r:embed="rId2"/>
                <a:stretch>
                  <a:fillRect l="-303" t="-377" r="-833"/>
                </a:stretch>
              </a:blipFill>
            </p:spPr>
            <p:txBody>
              <a:bodyPr/>
              <a:lstStyle/>
              <a:p>
                <a:r>
                  <a:rPr lang="en-US">
                    <a:noFill/>
                  </a:rPr>
                  <a:t> </a:t>
                </a:r>
              </a:p>
            </p:txBody>
          </p:sp>
        </mc:Fallback>
      </mc:AlternateContent>
      <p:sp>
        <p:nvSpPr>
          <p:cNvPr id="4" name="Slide Number Placeholder 3"/>
          <p:cNvSpPr>
            <a:spLocks noGrp="1"/>
          </p:cNvSpPr>
          <p:nvPr>
            <p:ph type="sldNum" sz="quarter" idx="13"/>
          </p:nvPr>
        </p:nvSpPr>
        <p:spPr/>
        <p:txBody>
          <a:bodyPr/>
          <a:lstStyle/>
          <a:p>
            <a:pPr>
              <a:defRPr/>
            </a:pPr>
            <a:fld id="{49F53ADA-54B7-4D62-BC4B-6B91A22A65F9}" type="slidenum">
              <a:rPr lang="en-US" smtClean="0"/>
              <a:pPr>
                <a:defRPr/>
              </a:pPr>
              <a:t>62</a:t>
            </a:fld>
            <a:endParaRPr lang="en-US" dirty="0"/>
          </a:p>
        </p:txBody>
      </p:sp>
    </p:spTree>
    <p:extLst>
      <p:ext uri="{BB962C8B-B14F-4D97-AF65-F5344CB8AC3E}">
        <p14:creationId xmlns:p14="http://schemas.microsoft.com/office/powerpoint/2010/main" val="34931609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Last chat with UAV</a:t>
            </a:r>
          </a:p>
        </p:txBody>
      </p:sp>
      <p:sp>
        <p:nvSpPr>
          <p:cNvPr id="4" name="Slide Number Placeholder 3"/>
          <p:cNvSpPr>
            <a:spLocks noGrp="1"/>
          </p:cNvSpPr>
          <p:nvPr>
            <p:ph type="sldNum" sz="quarter" idx="13"/>
          </p:nvPr>
        </p:nvSpPr>
        <p:spPr/>
        <p:txBody>
          <a:bodyPr/>
          <a:lstStyle/>
          <a:p>
            <a:pPr>
              <a:defRPr/>
            </a:pPr>
            <a:fld id="{49F53ADA-54B7-4D62-BC4B-6B91A22A65F9}" type="slidenum">
              <a:rPr lang="en-US" smtClean="0"/>
              <a:pPr>
                <a:defRPr/>
              </a:pPr>
              <a:t>63</a:t>
            </a:fld>
            <a:endParaRPr lang="en-US" dirty="0"/>
          </a:p>
        </p:txBody>
      </p:sp>
      <p:sp>
        <p:nvSpPr>
          <p:cNvPr id="6" name="Speech Bubble: Rectangle with Corners Rounded 5"/>
          <p:cNvSpPr/>
          <p:nvPr/>
        </p:nvSpPr>
        <p:spPr>
          <a:xfrm>
            <a:off x="1669143" y="1083592"/>
            <a:ext cx="7282569" cy="715089"/>
          </a:xfrm>
          <a:prstGeom prst="wedgeRoundRectCallout">
            <a:avLst>
              <a:gd name="adj1" fmla="val -55986"/>
              <a:gd name="adj2" fmla="val -5939"/>
              <a:gd name="adj3" fmla="val 16667"/>
            </a:avLst>
          </a:prstGeom>
          <a:solidFill>
            <a:schemeClr val="accent3"/>
          </a:solidFill>
          <a:ln w="12700">
            <a:solidFill>
              <a:schemeClr val="accent3"/>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dirty="0">
                <a:ln w="10160">
                  <a:solidFill>
                    <a:schemeClr val="accent5"/>
                  </a:solidFill>
                  <a:prstDash val="solid"/>
                </a:ln>
                <a:solidFill>
                  <a:srgbClr val="FFFFFF"/>
                </a:solidFill>
                <a:effectLst>
                  <a:outerShdw blurRad="38100" dist="22860" dir="5400000" algn="tl" rotWithShape="0">
                    <a:srgbClr val="000000">
                      <a:alpha val="30000"/>
                    </a:srgbClr>
                  </a:outerShdw>
                </a:effectLst>
              </a:rPr>
              <a:t>Well </a:t>
            </a:r>
            <a:r>
              <a:rPr lang="en-US" dirty="0" err="1">
                <a:ln w="10160">
                  <a:solidFill>
                    <a:schemeClr val="accent5"/>
                  </a:solidFill>
                  <a:prstDash val="solid"/>
                </a:ln>
                <a:solidFill>
                  <a:srgbClr val="FFFFFF"/>
                </a:solidFill>
                <a:effectLst>
                  <a:outerShdw blurRad="38100" dist="22860" dir="5400000" algn="tl" rotWithShape="0">
                    <a:srgbClr val="000000">
                      <a:alpha val="30000"/>
                    </a:srgbClr>
                  </a:outerShdw>
                </a:effectLst>
              </a:rPr>
              <a:t>Lojzo</a:t>
            </a:r>
            <a:r>
              <a:rPr lang="en-US" dirty="0">
                <a:ln w="10160">
                  <a:solidFill>
                    <a:schemeClr val="accent5"/>
                  </a:solidFill>
                  <a:prstDash val="solid"/>
                </a:ln>
                <a:solidFill>
                  <a:srgbClr val="FFFFFF"/>
                </a:solidFill>
                <a:effectLst>
                  <a:outerShdw blurRad="38100" dist="22860" dir="5400000" algn="tl" rotWithShape="0">
                    <a:srgbClr val="000000">
                      <a:alpha val="30000"/>
                    </a:srgbClr>
                  </a:outerShdw>
                </a:effectLst>
              </a:rPr>
              <a:t> I see there is still a lot of challenges, to make me safe….</a:t>
            </a:r>
          </a:p>
          <a:p>
            <a:pPr algn="ctr"/>
            <a:r>
              <a:rPr lang="en-US" dirty="0">
                <a:ln w="10160">
                  <a:solidFill>
                    <a:schemeClr val="accent5"/>
                  </a:solidFill>
                  <a:prstDash val="solid"/>
                </a:ln>
                <a:solidFill>
                  <a:srgbClr val="FFFFFF"/>
                </a:solidFill>
                <a:effectLst>
                  <a:outerShdw blurRad="38100" dist="22860" dir="5400000" algn="tl" rotWithShape="0">
                    <a:srgbClr val="000000">
                      <a:alpha val="30000"/>
                    </a:srgbClr>
                  </a:outerShdw>
                </a:effectLst>
              </a:rPr>
              <a:t>But when will be this feasible ?</a:t>
            </a:r>
          </a:p>
        </p:txBody>
      </p:sp>
      <p:pic>
        <p:nvPicPr>
          <p:cNvPr id="7" name="Picture 2" descr="No automatic alt text avail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4977" y="2025854"/>
            <a:ext cx="1036735" cy="1287783"/>
          </a:xfrm>
          <a:prstGeom prst="rect">
            <a:avLst/>
          </a:prstGeom>
          <a:noFill/>
          <a:extLst>
            <a:ext uri="{909E8E84-426E-40DD-AFC4-6F175D3DCCD1}">
              <a14:hiddenFill xmlns:a14="http://schemas.microsoft.com/office/drawing/2010/main">
                <a:solidFill>
                  <a:srgbClr val="FFFFFF"/>
                </a:solidFill>
              </a14:hiddenFill>
            </a:ext>
          </a:extLst>
        </p:spPr>
      </p:pic>
      <p:sp>
        <p:nvSpPr>
          <p:cNvPr id="8" name="Speech Bubble: Rectangle with Corners Rounded 7"/>
          <p:cNvSpPr/>
          <p:nvPr/>
        </p:nvSpPr>
        <p:spPr>
          <a:xfrm>
            <a:off x="159658" y="1837216"/>
            <a:ext cx="7518399" cy="1634490"/>
          </a:xfrm>
          <a:prstGeom prst="wedgeRoundRectCallout">
            <a:avLst>
              <a:gd name="adj1" fmla="val 51862"/>
              <a:gd name="adj2" fmla="val 24661"/>
              <a:gd name="adj3" fmla="val 16667"/>
            </a:avLst>
          </a:prstGeom>
          <a:solidFill>
            <a:schemeClr val="tx2"/>
          </a:solidFill>
          <a:ln w="12700">
            <a:solidFill>
              <a:schemeClr val="tx2"/>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dirty="0">
                <a:ln w="10160">
                  <a:solidFill>
                    <a:schemeClr val="accent5"/>
                  </a:solidFill>
                  <a:prstDash val="solid"/>
                </a:ln>
                <a:solidFill>
                  <a:srgbClr val="FFFFFF"/>
                </a:solidFill>
                <a:effectLst>
                  <a:outerShdw blurRad="38100" dist="22860" dir="5400000" algn="tl" rotWithShape="0">
                    <a:srgbClr val="000000">
                      <a:alpha val="30000"/>
                    </a:srgbClr>
                  </a:outerShdw>
                </a:effectLst>
              </a:rPr>
              <a:t>Our </a:t>
            </a:r>
            <a:r>
              <a:rPr lang="en-US" i="1" u="sng" dirty="0">
                <a:ln w="10160">
                  <a:solidFill>
                    <a:schemeClr val="accent5"/>
                  </a:solidFill>
                  <a:prstDash val="solid"/>
                </a:ln>
                <a:solidFill>
                  <a:srgbClr val="FFFFFF"/>
                </a:solidFill>
                <a:effectLst>
                  <a:outerShdw blurRad="38100" dist="22860" dir="5400000" algn="tl" rotWithShape="0">
                    <a:srgbClr val="000000">
                      <a:alpha val="30000"/>
                    </a:srgbClr>
                  </a:outerShdw>
                </a:effectLst>
              </a:rPr>
              <a:t>Framework</a:t>
            </a:r>
            <a:r>
              <a:rPr lang="en-US" dirty="0">
                <a:ln w="10160">
                  <a:solidFill>
                    <a:schemeClr val="accent5"/>
                  </a:solidFill>
                  <a:prstDash val="solid"/>
                </a:ln>
                <a:solidFill>
                  <a:srgbClr val="FFFFFF"/>
                </a:solidFill>
                <a:effectLst>
                  <a:outerShdw blurRad="38100" dist="22860" dir="5400000" algn="tl" rotWithShape="0">
                    <a:srgbClr val="000000">
                      <a:alpha val="30000"/>
                    </a:srgbClr>
                  </a:outerShdw>
                </a:effectLst>
              </a:rPr>
              <a:t> is already covering:</a:t>
            </a:r>
          </a:p>
          <a:p>
            <a:pPr algn="ctr"/>
            <a:r>
              <a:rPr lang="en-US" dirty="0">
                <a:ln w="10160">
                  <a:solidFill>
                    <a:schemeClr val="accent5"/>
                  </a:solidFill>
                  <a:prstDash val="solid"/>
                </a:ln>
                <a:solidFill>
                  <a:srgbClr val="FFFFFF"/>
                </a:solidFill>
                <a:effectLst>
                  <a:outerShdw blurRad="38100" dist="22860" dir="5400000" algn="tl" rotWithShape="0">
                    <a:srgbClr val="000000">
                      <a:alpha val="30000"/>
                    </a:srgbClr>
                  </a:outerShdw>
                </a:effectLst>
              </a:rPr>
              <a:t>[1] Path planning, [2] Evolving world, [3] Adversarial, [4] Data fusion, </a:t>
            </a:r>
          </a:p>
          <a:p>
            <a:pPr algn="ctr"/>
            <a:r>
              <a:rPr lang="en-US" dirty="0">
                <a:ln w="10160">
                  <a:solidFill>
                    <a:schemeClr val="accent5"/>
                  </a:solidFill>
                  <a:prstDash val="solid"/>
                </a:ln>
                <a:solidFill>
                  <a:srgbClr val="FFFFFF"/>
                </a:solidFill>
                <a:effectLst>
                  <a:outerShdw blurRad="38100" dist="22860" dir="5400000" algn="tl" rotWithShape="0">
                    <a:srgbClr val="000000">
                      <a:alpha val="30000"/>
                    </a:srgbClr>
                  </a:outerShdw>
                </a:effectLst>
              </a:rPr>
              <a:t>[5] Static restrictions (somehow)</a:t>
            </a:r>
          </a:p>
          <a:p>
            <a:pPr algn="ctr"/>
            <a:r>
              <a:rPr lang="en-US" i="1" u="sng" dirty="0">
                <a:ln w="10160">
                  <a:solidFill>
                    <a:schemeClr val="accent5"/>
                  </a:solidFill>
                  <a:prstDash val="solid"/>
                </a:ln>
                <a:solidFill>
                  <a:srgbClr val="FFFFFF"/>
                </a:solidFill>
                <a:effectLst>
                  <a:outerShdw blurRad="38100" dist="22860" dir="5400000" algn="tl" rotWithShape="0">
                    <a:srgbClr val="000000">
                      <a:alpha val="30000"/>
                    </a:srgbClr>
                  </a:outerShdw>
                </a:effectLst>
              </a:rPr>
              <a:t>Now we are working on:</a:t>
            </a:r>
          </a:p>
          <a:p>
            <a:pPr algn="ctr"/>
            <a:r>
              <a:rPr lang="en-US" dirty="0">
                <a:ln w="10160">
                  <a:solidFill>
                    <a:schemeClr val="accent5"/>
                  </a:solidFill>
                  <a:prstDash val="solid"/>
                </a:ln>
                <a:solidFill>
                  <a:srgbClr val="FFFFFF"/>
                </a:solidFill>
                <a:effectLst>
                  <a:outerShdw blurRad="38100" dist="22860" dir="5400000" algn="tl" rotWithShape="0">
                    <a:srgbClr val="000000">
                      <a:alpha val="30000"/>
                    </a:srgbClr>
                  </a:outerShdw>
                </a:effectLst>
              </a:rPr>
              <a:t>[6] Weather, [7] Rules</a:t>
            </a:r>
          </a:p>
        </p:txBody>
      </p:sp>
      <p:pic>
        <p:nvPicPr>
          <p:cNvPr id="5" name="Picture 4" descr="Výsledok vyhľadávania obrázkov pre dopyt x8 fixed wing drone"/>
          <p:cNvPicPr>
            <a:picLocks noChangeAspect="1" noChangeArrowheads="1"/>
          </p:cNvPicPr>
          <p:nvPr/>
        </p:nvPicPr>
        <p:blipFill rotWithShape="1">
          <a:blip r:embed="rId3">
            <a:extLst>
              <a:ext uri="{28A0092B-C50C-407E-A947-70E740481C1C}">
                <a14:useLocalDpi xmlns:a14="http://schemas.microsoft.com/office/drawing/2010/main" val="0"/>
              </a:ext>
            </a:extLst>
          </a:blip>
          <a:srcRect l="15070" t="34817" r="9214" b="28634"/>
          <a:stretch/>
        </p:blipFill>
        <p:spPr bwMode="auto">
          <a:xfrm>
            <a:off x="0" y="1281110"/>
            <a:ext cx="1360674" cy="437882"/>
          </a:xfrm>
          <a:prstGeom prst="rect">
            <a:avLst/>
          </a:prstGeom>
          <a:noFill/>
          <a:extLst>
            <a:ext uri="{909E8E84-426E-40DD-AFC4-6F175D3DCCD1}">
              <a14:hiddenFill xmlns:a14="http://schemas.microsoft.com/office/drawing/2010/main">
                <a:solidFill>
                  <a:srgbClr val="FFFFFF"/>
                </a:solidFill>
              </a14:hiddenFill>
            </a:ext>
          </a:extLst>
        </p:spPr>
      </p:pic>
      <p:sp>
        <p:nvSpPr>
          <p:cNvPr id="10" name="Speech Bubble: Rectangle with Corners Rounded 9"/>
          <p:cNvSpPr/>
          <p:nvPr/>
        </p:nvSpPr>
        <p:spPr>
          <a:xfrm>
            <a:off x="1502228" y="3589930"/>
            <a:ext cx="7282569" cy="1021556"/>
          </a:xfrm>
          <a:prstGeom prst="wedgeRoundRectCallout">
            <a:avLst>
              <a:gd name="adj1" fmla="val -55986"/>
              <a:gd name="adj2" fmla="val -5939"/>
              <a:gd name="adj3" fmla="val 16667"/>
            </a:avLst>
          </a:prstGeom>
          <a:solidFill>
            <a:schemeClr val="accent3"/>
          </a:solidFill>
          <a:ln w="12700">
            <a:solidFill>
              <a:schemeClr val="accent3"/>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dirty="0">
                <a:ln w="10160">
                  <a:solidFill>
                    <a:schemeClr val="accent5"/>
                  </a:solidFill>
                  <a:prstDash val="solid"/>
                </a:ln>
                <a:solidFill>
                  <a:srgbClr val="FFFFFF"/>
                </a:solidFill>
                <a:effectLst>
                  <a:outerShdw blurRad="38100" dist="22860" dir="5400000" algn="tl" rotWithShape="0">
                    <a:srgbClr val="000000">
                      <a:alpha val="30000"/>
                    </a:srgbClr>
                  </a:outerShdw>
                </a:effectLst>
              </a:rPr>
              <a:t>That seems all nice, when I learn proper manners and add my crafty skills to avoid [6] Weather, I can finally fulfill my destiny:</a:t>
            </a:r>
          </a:p>
          <a:p>
            <a:pPr algn="ctr"/>
            <a:r>
              <a:rPr lang="en-US" i="1" u="sng" dirty="0">
                <a:ln w="10160">
                  <a:solidFill>
                    <a:schemeClr val="accent5"/>
                  </a:solidFill>
                  <a:prstDash val="solid"/>
                </a:ln>
                <a:solidFill>
                  <a:srgbClr val="FFFFFF"/>
                </a:solidFill>
                <a:effectLst>
                  <a:outerShdw blurRad="38100" dist="22860" dir="5400000" algn="tl" rotWithShape="0">
                    <a:srgbClr val="000000">
                      <a:alpha val="30000"/>
                    </a:srgbClr>
                  </a:outerShdw>
                </a:effectLst>
              </a:rPr>
              <a:t>To be useful for society </a:t>
            </a:r>
          </a:p>
        </p:txBody>
      </p:sp>
      <p:pic>
        <p:nvPicPr>
          <p:cNvPr id="9" name="Picture 8" descr="Výsledok vyhľadávania obrázkov pre dopyt x8 fixed wing drone"/>
          <p:cNvPicPr>
            <a:picLocks noChangeAspect="1" noChangeArrowheads="1"/>
          </p:cNvPicPr>
          <p:nvPr/>
        </p:nvPicPr>
        <p:blipFill rotWithShape="1">
          <a:blip r:embed="rId3">
            <a:extLst>
              <a:ext uri="{28A0092B-C50C-407E-A947-70E740481C1C}">
                <a14:useLocalDpi xmlns:a14="http://schemas.microsoft.com/office/drawing/2010/main" val="0"/>
              </a:ext>
            </a:extLst>
          </a:blip>
          <a:srcRect l="15070" t="34817" r="9214" b="28634"/>
          <a:stretch/>
        </p:blipFill>
        <p:spPr bwMode="auto">
          <a:xfrm>
            <a:off x="0" y="3639779"/>
            <a:ext cx="1360674" cy="43788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No automatic alt text avail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4976" y="4729710"/>
            <a:ext cx="1036735" cy="1287783"/>
          </a:xfrm>
          <a:prstGeom prst="rect">
            <a:avLst/>
          </a:prstGeom>
          <a:noFill/>
          <a:extLst>
            <a:ext uri="{909E8E84-426E-40DD-AFC4-6F175D3DCCD1}">
              <a14:hiddenFill xmlns:a14="http://schemas.microsoft.com/office/drawing/2010/main">
                <a:solidFill>
                  <a:srgbClr val="FFFFFF"/>
                </a:solidFill>
              </a14:hiddenFill>
            </a:ext>
          </a:extLst>
        </p:spPr>
      </p:pic>
      <p:sp>
        <p:nvSpPr>
          <p:cNvPr id="12" name="Speech Bubble: Rectangle with Corners Rounded 11"/>
          <p:cNvSpPr/>
          <p:nvPr/>
        </p:nvSpPr>
        <p:spPr>
          <a:xfrm>
            <a:off x="159657" y="4887779"/>
            <a:ext cx="7518399" cy="1021556"/>
          </a:xfrm>
          <a:prstGeom prst="wedgeRoundRectCallout">
            <a:avLst>
              <a:gd name="adj1" fmla="val 51862"/>
              <a:gd name="adj2" fmla="val 24661"/>
              <a:gd name="adj3" fmla="val 16667"/>
            </a:avLst>
          </a:prstGeom>
          <a:solidFill>
            <a:schemeClr val="tx2"/>
          </a:solidFill>
          <a:ln w="12700">
            <a:solidFill>
              <a:schemeClr val="tx2"/>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dirty="0">
                <a:ln w="10160">
                  <a:solidFill>
                    <a:schemeClr val="accent5"/>
                  </a:solidFill>
                  <a:prstDash val="solid"/>
                </a:ln>
                <a:solidFill>
                  <a:srgbClr val="FFFFFF"/>
                </a:solidFill>
                <a:effectLst>
                  <a:outerShdw blurRad="38100" dist="22860" dir="5400000" algn="tl" rotWithShape="0">
                    <a:srgbClr val="000000">
                      <a:alpha val="30000"/>
                    </a:srgbClr>
                  </a:outerShdw>
                </a:effectLst>
              </a:rPr>
              <a:t>Well my friend it will take a lot of effort, but I will do my best to help you, At least on theoretical level, then you can fulfill your destiny:</a:t>
            </a:r>
          </a:p>
          <a:p>
            <a:pPr algn="ctr"/>
            <a:r>
              <a:rPr lang="en-US" i="1" u="sng" dirty="0">
                <a:ln w="10160">
                  <a:solidFill>
                    <a:schemeClr val="accent5"/>
                  </a:solidFill>
                  <a:prstDash val="solid"/>
                </a:ln>
                <a:solidFill>
                  <a:srgbClr val="FFFFFF"/>
                </a:solidFill>
                <a:effectLst>
                  <a:outerShdw blurRad="38100" dist="22860" dir="5400000" algn="tl" rotWithShape="0">
                    <a:srgbClr val="000000">
                      <a:alpha val="30000"/>
                    </a:srgbClr>
                  </a:outerShdw>
                </a:effectLst>
              </a:rPr>
              <a:t>Deliver me that Pizza</a:t>
            </a:r>
          </a:p>
        </p:txBody>
      </p:sp>
    </p:spTree>
    <p:extLst>
      <p:ext uri="{BB962C8B-B14F-4D97-AF65-F5344CB8AC3E}">
        <p14:creationId xmlns:p14="http://schemas.microsoft.com/office/powerpoint/2010/main" val="56034216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a:t>
            </a:r>
          </a:p>
        </p:txBody>
      </p:sp>
      <p:sp>
        <p:nvSpPr>
          <p:cNvPr id="3" name="Content Placeholder 2"/>
          <p:cNvSpPr>
            <a:spLocks noGrp="1"/>
          </p:cNvSpPr>
          <p:nvPr>
            <p:ph sz="quarter" idx="12"/>
          </p:nvPr>
        </p:nvSpPr>
        <p:spPr/>
        <p:txBody>
          <a:bodyPr/>
          <a:lstStyle/>
          <a:p>
            <a:r>
              <a:rPr lang="en-US" dirty="0"/>
              <a:t>Computational feasible,</a:t>
            </a:r>
          </a:p>
          <a:p>
            <a:r>
              <a:rPr lang="en-US"/>
              <a:t>Other checks</a:t>
            </a:r>
            <a:endParaRPr lang="en-US" dirty="0"/>
          </a:p>
        </p:txBody>
      </p:sp>
      <p:sp>
        <p:nvSpPr>
          <p:cNvPr id="4" name="Slide Number Placeholder 3"/>
          <p:cNvSpPr>
            <a:spLocks noGrp="1"/>
          </p:cNvSpPr>
          <p:nvPr>
            <p:ph type="sldNum" sz="quarter" idx="13"/>
          </p:nvPr>
        </p:nvSpPr>
        <p:spPr/>
        <p:txBody>
          <a:bodyPr/>
          <a:lstStyle/>
          <a:p>
            <a:pPr>
              <a:defRPr/>
            </a:pPr>
            <a:fld id="{49F53ADA-54B7-4D62-BC4B-6B91A22A65F9}" type="slidenum">
              <a:rPr lang="en-US" smtClean="0"/>
              <a:pPr>
                <a:defRPr/>
              </a:pPr>
              <a:t>64</a:t>
            </a:fld>
            <a:endParaRPr lang="en-US" dirty="0"/>
          </a:p>
        </p:txBody>
      </p:sp>
    </p:spTree>
    <p:extLst>
      <p:ext uri="{BB962C8B-B14F-4D97-AF65-F5344CB8AC3E}">
        <p14:creationId xmlns:p14="http://schemas.microsoft.com/office/powerpoint/2010/main" val="36175696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 Session</a:t>
            </a:r>
          </a:p>
        </p:txBody>
      </p:sp>
      <p:sp>
        <p:nvSpPr>
          <p:cNvPr id="4" name="Slide Number Placeholder 3"/>
          <p:cNvSpPr>
            <a:spLocks noGrp="1"/>
          </p:cNvSpPr>
          <p:nvPr>
            <p:ph type="sldNum" sz="quarter" idx="13"/>
          </p:nvPr>
        </p:nvSpPr>
        <p:spPr/>
        <p:txBody>
          <a:bodyPr/>
          <a:lstStyle/>
          <a:p>
            <a:pPr>
              <a:defRPr/>
            </a:pPr>
            <a:fld id="{49F53ADA-54B7-4D62-BC4B-6B91A22A65F9}" type="slidenum">
              <a:rPr lang="en-US" smtClean="0"/>
              <a:pPr>
                <a:defRPr/>
              </a:pPr>
              <a:t>65</a:t>
            </a:fld>
            <a:endParaRPr lang="en-US" dirty="0"/>
          </a:p>
        </p:txBody>
      </p:sp>
      <p:pic>
        <p:nvPicPr>
          <p:cNvPr id="5" name="Picture 2" descr="Výsledok vyhľadávania obrázkov pre dopyt questions answers pi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78" y="856420"/>
            <a:ext cx="2857500" cy="26289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Výsledok vyhľadávania obrázkov pre dopyt questions answers pi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4775" y="832593"/>
            <a:ext cx="4819650" cy="28860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Výsledok vyhľadávania obrázkov pre dopyt questions answers pictu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578" y="3694841"/>
            <a:ext cx="4347991" cy="253991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Výsledok vyhľadávania obrázkov pre dopyt questions answers pictu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0754" y="3865490"/>
            <a:ext cx="3236183" cy="2157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39484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Forget your map, know PUB location</a:t>
            </a:r>
          </a:p>
        </p:txBody>
      </p:sp>
      <p:pic>
        <p:nvPicPr>
          <p:cNvPr id="5" name="Content Placeholder 4"/>
          <p:cNvPicPr>
            <a:picLocks noGrp="1" noChangeAspect="1"/>
          </p:cNvPicPr>
          <p:nvPr>
            <p:ph sz="quarter" idx="12"/>
          </p:nvPr>
        </p:nvPicPr>
        <p:blipFill>
          <a:blip r:embed="rId2"/>
          <a:stretch>
            <a:fillRect/>
          </a:stretch>
        </p:blipFill>
        <p:spPr>
          <a:xfrm>
            <a:off x="530352" y="856419"/>
            <a:ext cx="8107236" cy="5428121"/>
          </a:xfrm>
        </p:spPr>
      </p:pic>
      <p:sp>
        <p:nvSpPr>
          <p:cNvPr id="4" name="Slide Number Placeholder 3"/>
          <p:cNvSpPr>
            <a:spLocks noGrp="1"/>
          </p:cNvSpPr>
          <p:nvPr>
            <p:ph type="sldNum" sz="quarter" idx="13"/>
          </p:nvPr>
        </p:nvSpPr>
        <p:spPr/>
        <p:txBody>
          <a:bodyPr/>
          <a:lstStyle/>
          <a:p>
            <a:pPr>
              <a:defRPr/>
            </a:pPr>
            <a:fld id="{49F53ADA-54B7-4D62-BC4B-6B91A22A65F9}" type="slidenum">
              <a:rPr lang="en-US" smtClean="0"/>
              <a:pPr>
                <a:defRPr/>
              </a:pPr>
              <a:t>6</a:t>
            </a:fld>
            <a:endParaRPr lang="en-US" dirty="0"/>
          </a:p>
        </p:txBody>
      </p:sp>
      <p:sp>
        <p:nvSpPr>
          <p:cNvPr id="6" name="Speech Bubble: Rectangle with Corners Rounded 5"/>
          <p:cNvSpPr/>
          <p:nvPr/>
        </p:nvSpPr>
        <p:spPr>
          <a:xfrm>
            <a:off x="1326524" y="4804005"/>
            <a:ext cx="2207818" cy="1021556"/>
          </a:xfrm>
          <a:prstGeom prst="wedgeRoundRectCallout">
            <a:avLst>
              <a:gd name="adj1" fmla="val 85350"/>
              <a:gd name="adj2" fmla="val 8920"/>
              <a:gd name="adj3" fmla="val 16667"/>
            </a:avLst>
          </a:prstGeom>
          <a:solidFill>
            <a:schemeClr val="tx2"/>
          </a:solidFill>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You know where is PUB</a:t>
            </a:r>
          </a:p>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(GPS)</a:t>
            </a:r>
          </a:p>
        </p:txBody>
      </p:sp>
      <p:sp>
        <p:nvSpPr>
          <p:cNvPr id="7" name="Speech Bubble: Rectangle with Corners Rounded 6"/>
          <p:cNvSpPr/>
          <p:nvPr/>
        </p:nvSpPr>
        <p:spPr>
          <a:xfrm>
            <a:off x="530352" y="1837739"/>
            <a:ext cx="4510818" cy="1021556"/>
          </a:xfrm>
          <a:prstGeom prst="wedgeRoundRectCallout">
            <a:avLst>
              <a:gd name="adj1" fmla="val 70218"/>
              <a:gd name="adj2" fmla="val 20266"/>
              <a:gd name="adj3" fmla="val 16667"/>
            </a:avLst>
          </a:prstGeom>
          <a:solidFill>
            <a:schemeClr val="bg2"/>
          </a:solidFill>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You can sense some of your surroundings</a:t>
            </a:r>
          </a:p>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(Field of Vision)</a:t>
            </a:r>
          </a:p>
        </p:txBody>
      </p:sp>
      <p:sp>
        <p:nvSpPr>
          <p:cNvPr id="8" name="Speech Bubble: Rectangle with Corners Rounded 7"/>
          <p:cNvSpPr/>
          <p:nvPr/>
        </p:nvSpPr>
        <p:spPr>
          <a:xfrm>
            <a:off x="764851" y="1049009"/>
            <a:ext cx="4041820" cy="408623"/>
          </a:xfrm>
          <a:prstGeom prst="wedgeRoundRectCallout">
            <a:avLst>
              <a:gd name="adj1" fmla="val 134852"/>
              <a:gd name="adj2" fmla="val -7470"/>
              <a:gd name="adj3" fmla="val 16667"/>
            </a:avLst>
          </a:prstGeom>
          <a:solidFill>
            <a:schemeClr val="accent3"/>
          </a:solidFill>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You are in front of your home</a:t>
            </a:r>
          </a:p>
        </p:txBody>
      </p:sp>
      <p:sp>
        <p:nvSpPr>
          <p:cNvPr id="9" name="Rectangle: Rounded Corners 8"/>
          <p:cNvSpPr/>
          <p:nvPr/>
        </p:nvSpPr>
        <p:spPr>
          <a:xfrm>
            <a:off x="5318975" y="4343583"/>
            <a:ext cx="3318613" cy="1940957"/>
          </a:xfrm>
          <a:prstGeom prst="roundRect">
            <a:avLst/>
          </a:prstGeom>
          <a:solidFill>
            <a:srgbClr val="92D050"/>
          </a:solidFill>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[2] Evolving world:</a:t>
            </a:r>
          </a:p>
          <a:p>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1. You are obtaining more knowledge as you move</a:t>
            </a:r>
          </a:p>
          <a:p>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2. You need to make Decisions when you reach your FOV boundary</a:t>
            </a:r>
          </a:p>
        </p:txBody>
      </p:sp>
    </p:spTree>
    <p:extLst>
      <p:ext uri="{BB962C8B-B14F-4D97-AF65-F5344CB8AC3E}">
        <p14:creationId xmlns:p14="http://schemas.microsoft.com/office/powerpoint/2010/main" val="42701573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 get to the first intersection, now what ?</a:t>
            </a:r>
          </a:p>
        </p:txBody>
      </p:sp>
      <p:pic>
        <p:nvPicPr>
          <p:cNvPr id="5" name="Content Placeholder 4"/>
          <p:cNvPicPr>
            <a:picLocks noGrp="1" noChangeAspect="1"/>
          </p:cNvPicPr>
          <p:nvPr>
            <p:ph sz="quarter" idx="12"/>
          </p:nvPr>
        </p:nvPicPr>
        <p:blipFill>
          <a:blip r:embed="rId2"/>
          <a:stretch>
            <a:fillRect/>
          </a:stretch>
        </p:blipFill>
        <p:spPr>
          <a:xfrm>
            <a:off x="530352" y="856419"/>
            <a:ext cx="8107236" cy="5428121"/>
          </a:xfrm>
        </p:spPr>
      </p:pic>
      <p:sp>
        <p:nvSpPr>
          <p:cNvPr id="4" name="Slide Number Placeholder 3"/>
          <p:cNvSpPr>
            <a:spLocks noGrp="1"/>
          </p:cNvSpPr>
          <p:nvPr>
            <p:ph type="sldNum" sz="quarter" idx="13"/>
          </p:nvPr>
        </p:nvSpPr>
        <p:spPr/>
        <p:txBody>
          <a:bodyPr/>
          <a:lstStyle/>
          <a:p>
            <a:pPr>
              <a:defRPr/>
            </a:pPr>
            <a:fld id="{49F53ADA-54B7-4D62-BC4B-6B91A22A65F9}" type="slidenum">
              <a:rPr lang="en-US" smtClean="0"/>
              <a:pPr>
                <a:defRPr/>
              </a:pPr>
              <a:t>7</a:t>
            </a:fld>
            <a:endParaRPr lang="en-US" dirty="0"/>
          </a:p>
        </p:txBody>
      </p:sp>
      <p:sp>
        <p:nvSpPr>
          <p:cNvPr id="6" name="Speech Bubble: Rectangle with Corners Rounded 5"/>
          <p:cNvSpPr/>
          <p:nvPr/>
        </p:nvSpPr>
        <p:spPr>
          <a:xfrm>
            <a:off x="5009882" y="1856022"/>
            <a:ext cx="914400" cy="408623"/>
          </a:xfrm>
          <a:prstGeom prst="wedgeRoundRectCallout">
            <a:avLst>
              <a:gd name="adj1" fmla="val 69308"/>
              <a:gd name="adj2" fmla="val 87714"/>
              <a:gd name="adj3" fmla="val 16667"/>
            </a:avLst>
          </a:prstGeom>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Way 1</a:t>
            </a:r>
          </a:p>
        </p:txBody>
      </p:sp>
      <p:sp>
        <p:nvSpPr>
          <p:cNvPr id="7" name="Speech Bubble: Rectangle with Corners Rounded 6"/>
          <p:cNvSpPr/>
          <p:nvPr/>
        </p:nvSpPr>
        <p:spPr>
          <a:xfrm>
            <a:off x="5009882" y="1356220"/>
            <a:ext cx="914400" cy="408623"/>
          </a:xfrm>
          <a:prstGeom prst="wedgeRoundRectCallout">
            <a:avLst>
              <a:gd name="adj1" fmla="val 84801"/>
              <a:gd name="adj2" fmla="val 87714"/>
              <a:gd name="adj3" fmla="val 16667"/>
            </a:avLst>
          </a:prstGeom>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Way 2</a:t>
            </a:r>
          </a:p>
        </p:txBody>
      </p:sp>
      <p:sp>
        <p:nvSpPr>
          <p:cNvPr id="8" name="Speech Bubble: Rectangle with Corners Rounded 7"/>
          <p:cNvSpPr/>
          <p:nvPr/>
        </p:nvSpPr>
        <p:spPr>
          <a:xfrm>
            <a:off x="5954334" y="947597"/>
            <a:ext cx="914400" cy="408623"/>
          </a:xfrm>
          <a:prstGeom prst="wedgeRoundRectCallout">
            <a:avLst>
              <a:gd name="adj1" fmla="val 66491"/>
              <a:gd name="adj2" fmla="val 213785"/>
              <a:gd name="adj3" fmla="val 16667"/>
            </a:avLst>
          </a:prstGeom>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Way 3</a:t>
            </a:r>
          </a:p>
        </p:txBody>
      </p:sp>
      <p:sp>
        <p:nvSpPr>
          <p:cNvPr id="9" name="Speech Bubble: Rectangle with Corners Rounded 8"/>
          <p:cNvSpPr/>
          <p:nvPr/>
        </p:nvSpPr>
        <p:spPr>
          <a:xfrm>
            <a:off x="1326524" y="4804005"/>
            <a:ext cx="2207818" cy="1021556"/>
          </a:xfrm>
          <a:prstGeom prst="wedgeRoundRectCallout">
            <a:avLst>
              <a:gd name="adj1" fmla="val 85350"/>
              <a:gd name="adj2" fmla="val 8920"/>
              <a:gd name="adj3" fmla="val 16667"/>
            </a:avLst>
          </a:prstGeom>
          <a:solidFill>
            <a:schemeClr val="tx2"/>
          </a:solidFill>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You know where is PUB</a:t>
            </a:r>
          </a:p>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(GPS)</a:t>
            </a:r>
          </a:p>
        </p:txBody>
      </p:sp>
      <p:sp>
        <p:nvSpPr>
          <p:cNvPr id="10" name="Speech Bubble: Rectangle with Corners Rounded 9"/>
          <p:cNvSpPr/>
          <p:nvPr/>
        </p:nvSpPr>
        <p:spPr>
          <a:xfrm>
            <a:off x="3420250" y="2457744"/>
            <a:ext cx="2207818" cy="408623"/>
          </a:xfrm>
          <a:prstGeom prst="wedgeRoundRectCallout">
            <a:avLst>
              <a:gd name="adj1" fmla="val 85350"/>
              <a:gd name="adj2" fmla="val -73026"/>
              <a:gd name="adj3" fmla="val 16667"/>
            </a:avLst>
          </a:prstGeom>
          <a:solidFill>
            <a:schemeClr val="tx2"/>
          </a:solidFill>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Decision point</a:t>
            </a:r>
          </a:p>
        </p:txBody>
      </p:sp>
      <p:sp>
        <p:nvSpPr>
          <p:cNvPr id="11" name="Speech Bubble: Rectangle with Corners Rounded 10"/>
          <p:cNvSpPr/>
          <p:nvPr/>
        </p:nvSpPr>
        <p:spPr>
          <a:xfrm>
            <a:off x="6429770" y="3116268"/>
            <a:ext cx="2207818" cy="408623"/>
          </a:xfrm>
          <a:prstGeom prst="wedgeRoundRectCallout">
            <a:avLst>
              <a:gd name="adj1" fmla="val -21983"/>
              <a:gd name="adj2" fmla="val -85633"/>
              <a:gd name="adj3" fmla="val 16667"/>
            </a:avLst>
          </a:prstGeom>
          <a:solidFill>
            <a:schemeClr val="tx2"/>
          </a:solidFill>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Passed trajectory</a:t>
            </a:r>
          </a:p>
        </p:txBody>
      </p:sp>
      <p:sp>
        <p:nvSpPr>
          <p:cNvPr id="12" name="Rectangle: Rounded Corners 11"/>
          <p:cNvSpPr/>
          <p:nvPr/>
        </p:nvSpPr>
        <p:spPr>
          <a:xfrm>
            <a:off x="530352" y="3247430"/>
            <a:ext cx="5695674" cy="1328023"/>
          </a:xfrm>
          <a:prstGeom prst="roundRect">
            <a:avLst/>
          </a:prstGeom>
          <a:solidFill>
            <a:srgbClr val="92D050"/>
          </a:solidFill>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[2] Evolving world:</a:t>
            </a:r>
          </a:p>
          <a:p>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Decision Point – point of safe return (I can go home), where I do new sensor scan and decide follow up trajectory</a:t>
            </a:r>
          </a:p>
        </p:txBody>
      </p:sp>
      <p:sp>
        <p:nvSpPr>
          <p:cNvPr id="13" name="Speech Bubble: Rectangle with Corners Rounded 12"/>
          <p:cNvSpPr/>
          <p:nvPr/>
        </p:nvSpPr>
        <p:spPr>
          <a:xfrm>
            <a:off x="5862349" y="4933395"/>
            <a:ext cx="2775239" cy="1328023"/>
          </a:xfrm>
          <a:prstGeom prst="wedgeRoundRectCallout">
            <a:avLst>
              <a:gd name="adj1" fmla="val -88650"/>
              <a:gd name="adj2" fmla="val -27641"/>
              <a:gd name="adj3" fmla="val 16667"/>
            </a:avLst>
          </a:prstGeom>
          <a:solidFill>
            <a:schemeClr val="tx2"/>
          </a:solidFill>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You will probably apply some sort of COST FUNCTION in your decision</a:t>
            </a:r>
          </a:p>
        </p:txBody>
      </p:sp>
    </p:spTree>
    <p:extLst>
      <p:ext uri="{BB962C8B-B14F-4D97-AF65-F5344CB8AC3E}">
        <p14:creationId xmlns:p14="http://schemas.microsoft.com/office/powerpoint/2010/main" val="2277543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 around, get know to your surroundings</a:t>
            </a:r>
          </a:p>
        </p:txBody>
      </p:sp>
      <p:pic>
        <p:nvPicPr>
          <p:cNvPr id="5" name="Content Placeholder 4"/>
          <p:cNvPicPr>
            <a:picLocks noGrp="1" noChangeAspect="1"/>
          </p:cNvPicPr>
          <p:nvPr>
            <p:ph sz="quarter" idx="12"/>
          </p:nvPr>
        </p:nvPicPr>
        <p:blipFill>
          <a:blip r:embed="rId2"/>
          <a:stretch>
            <a:fillRect/>
          </a:stretch>
        </p:blipFill>
        <p:spPr>
          <a:xfrm>
            <a:off x="530352" y="856419"/>
            <a:ext cx="8107236" cy="5428121"/>
          </a:xfrm>
        </p:spPr>
      </p:pic>
      <p:sp>
        <p:nvSpPr>
          <p:cNvPr id="4" name="Slide Number Placeholder 3"/>
          <p:cNvSpPr>
            <a:spLocks noGrp="1"/>
          </p:cNvSpPr>
          <p:nvPr>
            <p:ph type="sldNum" sz="quarter" idx="13"/>
          </p:nvPr>
        </p:nvSpPr>
        <p:spPr/>
        <p:txBody>
          <a:bodyPr/>
          <a:lstStyle/>
          <a:p>
            <a:pPr>
              <a:defRPr/>
            </a:pPr>
            <a:fld id="{49F53ADA-54B7-4D62-BC4B-6B91A22A65F9}" type="slidenum">
              <a:rPr lang="en-US" smtClean="0"/>
              <a:pPr>
                <a:defRPr/>
              </a:pPr>
              <a:t>8</a:t>
            </a:fld>
            <a:endParaRPr lang="en-US" dirty="0"/>
          </a:p>
        </p:txBody>
      </p:sp>
      <p:sp>
        <p:nvSpPr>
          <p:cNvPr id="6" name="Speech Bubble: Rectangle with Corners Rounded 5"/>
          <p:cNvSpPr/>
          <p:nvPr/>
        </p:nvSpPr>
        <p:spPr>
          <a:xfrm>
            <a:off x="530352" y="1386923"/>
            <a:ext cx="4423292" cy="715089"/>
          </a:xfrm>
          <a:prstGeom prst="wedgeRoundRectCallout">
            <a:avLst>
              <a:gd name="adj1" fmla="val 57543"/>
              <a:gd name="adj2" fmla="val 86633"/>
              <a:gd name="adj3" fmla="val 16667"/>
            </a:avLst>
          </a:prstGeom>
          <a:solidFill>
            <a:schemeClr val="accent3"/>
          </a:solidFill>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This patch can get me closer to PUB, </a:t>
            </a:r>
          </a:p>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(Other sightings NOT so useful)</a:t>
            </a:r>
          </a:p>
        </p:txBody>
      </p:sp>
      <p:sp>
        <p:nvSpPr>
          <p:cNvPr id="7" name="Speech Bubble: Rectangle with Corners Rounded 6"/>
          <p:cNvSpPr/>
          <p:nvPr/>
        </p:nvSpPr>
        <p:spPr>
          <a:xfrm>
            <a:off x="1326524" y="4804005"/>
            <a:ext cx="2207818" cy="1021556"/>
          </a:xfrm>
          <a:prstGeom prst="wedgeRoundRectCallout">
            <a:avLst>
              <a:gd name="adj1" fmla="val 85350"/>
              <a:gd name="adj2" fmla="val 8920"/>
              <a:gd name="adj3" fmla="val 16667"/>
            </a:avLst>
          </a:prstGeom>
          <a:solidFill>
            <a:schemeClr val="tx2"/>
          </a:solidFill>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You know where is PUB</a:t>
            </a:r>
          </a:p>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(GPS)</a:t>
            </a:r>
          </a:p>
        </p:txBody>
      </p:sp>
      <p:sp>
        <p:nvSpPr>
          <p:cNvPr id="8" name="Rectangle: Rounded Corners 7"/>
          <p:cNvSpPr/>
          <p:nvPr/>
        </p:nvSpPr>
        <p:spPr>
          <a:xfrm>
            <a:off x="5363475" y="3730649"/>
            <a:ext cx="3274113" cy="2553891"/>
          </a:xfrm>
          <a:prstGeom prst="roundRect">
            <a:avLst/>
          </a:prstGeom>
          <a:solidFill>
            <a:srgbClr val="92D050"/>
          </a:solidFill>
          <a:ln/>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[2] Evolving world:</a:t>
            </a:r>
          </a:p>
          <a:p>
            <a:r>
              <a:rPr lang="en-US"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Known World – Pieces of observations which are useful for the mission goal, you can define own set management, based on performance requirements</a:t>
            </a:r>
          </a:p>
        </p:txBody>
      </p:sp>
    </p:spTree>
    <p:extLst>
      <p:ext uri="{BB962C8B-B14F-4D97-AF65-F5344CB8AC3E}">
        <p14:creationId xmlns:p14="http://schemas.microsoft.com/office/powerpoint/2010/main" val="34085433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3045&quot;&gt;&lt;version val=&quot;25142&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Year&gt;&lt;m_yearfmt&gt;&lt;begin val=&quot;0&quot;/&gt;&lt;end val=&quot;4&quot;/&gt;&lt;/m_yearfmt&gt;&lt;/m_precDefaultYear&gt;&lt;m_precDefaultQuarter&gt;&lt;m_yearfmt&gt;&lt;begin val=&quot;0&quot;/&gt;&lt;end val=&quot;4&quot;/&gt;&lt;/m_yearfmt&gt;&lt;/m_precDefaultQuarter&gt;&lt;m_precDefaultMonth&gt;&lt;m_yearfmt&gt;&lt;begin val=&quot;0&quot;/&gt;&lt;end val=&quot;4&quot;/&gt;&lt;/m_yearfmt&gt;&lt;/m_precDefaultMonth&gt;&lt;m_precDefaultWeek&gt;&lt;m_yearfmt&gt;&lt;begin val=&quot;0&quot;/&gt;&lt;end val=&quot;4&quot;/&gt;&lt;/m_yearfmt&gt;&lt;/m_precDefaultWeek&gt;&lt;m_precDefaultDay&gt;&lt;m_yearfmt&gt;&lt;begin val=&quot;0&quot;/&gt;&lt;end val=&quot;4&quot;/&gt;&lt;/m_yearfmt&gt;&lt;/m_precDefaultDay&gt;&lt;m_mruColor&gt;&lt;m_vecMRU length=&quot;0&quot;/&gt;&lt;/m_mruColor&gt;&lt;m_eweekdayFirstOfWeek val=&quot;1&quot;/&gt;&lt;m_eweekdayFirstOfWorkweek val=&quot;2&quot;/&gt;&lt;m_eweekdayFirstOfWeekend val=&quot;7&quot;/&gt;&lt;/CPresentation&gt;&lt;/root&gt;"/>
  <p:tag name="THINKCELLUNDODONOTDELETE" val="0"/>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oneywell Internal"/>
</p:tagLst>
</file>

<file path=ppt/tags/tag7.xml><?xml version="1.0" encoding="utf-8"?>
<p:tagLst xmlns:a="http://schemas.openxmlformats.org/drawingml/2006/main" xmlns:r="http://schemas.openxmlformats.org/officeDocument/2006/relationships" xmlns:p="http://schemas.openxmlformats.org/presentationml/2006/main">
  <p:tag name="BJHEADERFOOTERLABEL" val="TRUE"/>
  <p:tag name="BJHEADERFOOTERTEXTLABEL" val="Honeywell Internal"/>
</p:tagLst>
</file>

<file path=ppt/theme/theme1.xml><?xml version="1.0" encoding="utf-8"?>
<a:theme xmlns:a="http://schemas.openxmlformats.org/drawingml/2006/main" name="2_HON_Honeywell PPT Template V44 potx">
  <a:themeElements>
    <a:clrScheme name="HON">
      <a:dk1>
        <a:srgbClr val="707070"/>
      </a:dk1>
      <a:lt1>
        <a:srgbClr val="FFFFFF"/>
      </a:lt1>
      <a:dk2>
        <a:srgbClr val="E1261C"/>
      </a:dk2>
      <a:lt2>
        <a:srgbClr val="000000"/>
      </a:lt2>
      <a:accent1>
        <a:srgbClr val="FFC627"/>
      </a:accent1>
      <a:accent2>
        <a:srgbClr val="F37021"/>
      </a:accent2>
      <a:accent3>
        <a:srgbClr val="1792E5"/>
      </a:accent3>
      <a:accent4>
        <a:srgbClr val="FFFFFF"/>
      </a:accent4>
      <a:accent5>
        <a:srgbClr val="FFFFFF"/>
      </a:accent5>
      <a:accent6>
        <a:srgbClr val="FFFFFF"/>
      </a:accent6>
      <a:hlink>
        <a:srgbClr val="707070"/>
      </a:hlink>
      <a:folHlink>
        <a:srgbClr val="E1261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9525" cmpd="sng">
          <a:solidFill>
            <a:srgbClr val="7F7F7F"/>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oneywell PPT Template_4x3" id="{05744C82-3ED5-4EB6-BBD4-E940041F24FF}" vid="{423D6DD9-61DA-4C06-A2ED-03F7009AEFDE}"/>
    </a:ext>
  </a:extLst>
</a:theme>
</file>

<file path=ppt/theme/theme2.xml><?xml version="1.0" encoding="utf-8"?>
<a:theme xmlns:a="http://schemas.openxmlformats.org/drawingml/2006/main" name="Honeywell Theme">
  <a:themeElements>
    <a:clrScheme name="HON">
      <a:dk1>
        <a:srgbClr val="707070"/>
      </a:dk1>
      <a:lt1>
        <a:srgbClr val="FFFFFF"/>
      </a:lt1>
      <a:dk2>
        <a:srgbClr val="E1261C"/>
      </a:dk2>
      <a:lt2>
        <a:srgbClr val="000000"/>
      </a:lt2>
      <a:accent1>
        <a:srgbClr val="FFC627"/>
      </a:accent1>
      <a:accent2>
        <a:srgbClr val="F37021"/>
      </a:accent2>
      <a:accent3>
        <a:srgbClr val="1792E5"/>
      </a:accent3>
      <a:accent4>
        <a:srgbClr val="FFFFFF"/>
      </a:accent4>
      <a:accent5>
        <a:srgbClr val="FFFFFF"/>
      </a:accent5>
      <a:accent6>
        <a:srgbClr val="FFFFFF"/>
      </a:accent6>
      <a:hlink>
        <a:srgbClr val="707070"/>
      </a:hlink>
      <a:folHlink>
        <a:srgbClr val="E1261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12700"/>
      </a:spPr>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defPPr algn="ctr">
          <a:defRPr dirty="0" smtClean="0">
            <a:solidFill>
              <a:schemeClr val="accent2"/>
            </a:solidFill>
          </a:defRPr>
        </a:defPPr>
      </a:lstStyle>
      <a:style>
        <a:lnRef idx="2">
          <a:schemeClr val="accent2"/>
        </a:lnRef>
        <a:fillRef idx="1">
          <a:schemeClr val="lt1"/>
        </a:fillRef>
        <a:effectRef idx="0">
          <a:schemeClr val="accent2"/>
        </a:effectRef>
        <a:fontRef idx="minor">
          <a:schemeClr val="dk1"/>
        </a:fontRef>
      </a:style>
    </a:spDef>
    <a:lnDef>
      <a:spPr>
        <a:ln w="12700" cmpd="sng">
          <a:solidFill>
            <a:schemeClr val="bg1">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oneywell PPT Template_4x3" id="{05744C82-3ED5-4EB6-BBD4-E940041F24FF}" vid="{991310B5-91FE-40D2-9F2F-6536330E124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
</file>

<file path=customXml/item3.xml><?xml version="1.0" encoding="utf-8"?>
<ct:contentTypeSchema xmlns:ct="http://schemas.microsoft.com/office/2006/metadata/contentType" xmlns:ma="http://schemas.microsoft.com/office/2006/metadata/properties/metaAttributes" ct:_="" ma:_="" ma:contentTypeName="Document" ma:contentTypeID="0x01010001EB125E098E7F49A0205A16AC239CE8" ma:contentTypeVersion="0" ma:contentTypeDescription="Create a new document." ma:contentTypeScope="" ma:versionID="73d8c0722a46478c40824ebff9961632">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0C9905A-CBD0-4539-91F7-7758145DCB1F}">
  <ds:schemaRefs>
    <ds:schemaRef ds:uri="http://purl.org/dc/elements/1.1/"/>
    <ds:schemaRef ds:uri="http://www.w3.org/XML/1998/namespace"/>
    <ds:schemaRef ds:uri="http://purl.org/dc/dcmitype/"/>
    <ds:schemaRef ds:uri="http://schemas.microsoft.com/office/2006/documentManagement/types"/>
    <ds:schemaRef ds:uri="http://schemas.microsoft.com/office/infopath/2007/PartnerControls"/>
    <ds:schemaRef ds:uri="http://schemas.microsoft.com/office/2006/metadata/properties"/>
    <ds:schemaRef ds:uri="http://schemas.openxmlformats.org/package/2006/metadata/core-properties"/>
    <ds:schemaRef ds:uri="http://purl.org/dc/terms/"/>
  </ds:schemaRefs>
</ds:datastoreItem>
</file>

<file path=customXml/itemProps2.xml><?xml version="1.0" encoding="utf-8"?>
<ds:datastoreItem xmlns:ds="http://schemas.openxmlformats.org/officeDocument/2006/customXml" ds:itemID="{5F2573CA-0043-4396-85E7-C5DDDFB28E31}">
  <ds:schemaRefs>
    <ds:schemaRef ds:uri="http://www.w3.org/2001/XMLSchema"/>
    <ds:schemaRef ds:uri="http://www.boldonjames.com/2008/01/sie/internal/label"/>
  </ds:schemaRefs>
</ds:datastoreItem>
</file>

<file path=customXml/itemProps3.xml><?xml version="1.0" encoding="utf-8"?>
<ds:datastoreItem xmlns:ds="http://schemas.openxmlformats.org/officeDocument/2006/customXml" ds:itemID="{9A711268-4532-4FB9-8196-23D231793A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MCProjects</Template>
  <TotalTime>860</TotalTime>
  <Words>2782</Words>
  <Application>Microsoft Office PowerPoint</Application>
  <PresentationFormat>On-screen Show (4:3)</PresentationFormat>
  <Paragraphs>602</Paragraphs>
  <Slides>66</Slides>
  <Notes>9</Notes>
  <HiddenSlides>0</HiddenSlides>
  <MMClips>2</MMClips>
  <ScaleCrop>false</ScaleCrop>
  <HeadingPairs>
    <vt:vector size="8" baseType="variant">
      <vt:variant>
        <vt:lpstr>Fonts Used</vt:lpstr>
      </vt:variant>
      <vt:variant>
        <vt:i4>9</vt:i4>
      </vt:variant>
      <vt:variant>
        <vt:lpstr>Theme</vt:lpstr>
      </vt:variant>
      <vt:variant>
        <vt:i4>2</vt:i4>
      </vt:variant>
      <vt:variant>
        <vt:lpstr>Embedded OLE Servers</vt:lpstr>
      </vt:variant>
      <vt:variant>
        <vt:i4>1</vt:i4>
      </vt:variant>
      <vt:variant>
        <vt:lpstr>Slide Titles</vt:lpstr>
      </vt:variant>
      <vt:variant>
        <vt:i4>66</vt:i4>
      </vt:variant>
    </vt:vector>
  </HeadingPairs>
  <TitlesOfParts>
    <vt:vector size="78" baseType="lpstr">
      <vt:lpstr>Arial</vt:lpstr>
      <vt:lpstr>Calibri</vt:lpstr>
      <vt:lpstr>Cambria Math</vt:lpstr>
      <vt:lpstr>Courier New</vt:lpstr>
      <vt:lpstr>Helvetica 55 Roman</vt:lpstr>
      <vt:lpstr>Helvetica Neue</vt:lpstr>
      <vt:lpstr>HelveticaNeue BoldCond</vt:lpstr>
      <vt:lpstr>HelveticaNeue MediumCond</vt:lpstr>
      <vt:lpstr>Wingdings</vt:lpstr>
      <vt:lpstr>2_HON_Honeywell PPT Template V44 potx</vt:lpstr>
      <vt:lpstr>Honeywell Theme</vt:lpstr>
      <vt:lpstr>think-cell Slide</vt:lpstr>
      <vt:lpstr>PowerPoint Presentation</vt:lpstr>
      <vt:lpstr>What I am going to Talk about</vt:lpstr>
      <vt:lpstr>Global research topic</vt:lpstr>
      <vt:lpstr>Easy introduction to Obstacle Avoidance </vt:lpstr>
      <vt:lpstr>How to get to a pub ?</vt:lpstr>
      <vt:lpstr>No problem, I know a map of my surroundings</vt:lpstr>
      <vt:lpstr>Forget your map, know PUB location</vt:lpstr>
      <vt:lpstr>I get to the first intersection, now what ?</vt:lpstr>
      <vt:lpstr>Look around, get know to your surroundings</vt:lpstr>
      <vt:lpstr>Walk a little more, get closer to PUB</vt:lpstr>
      <vt:lpstr>Now I can see the PUB</vt:lpstr>
      <vt:lpstr>I can finally enjoy the Cola with my friends</vt:lpstr>
      <vt:lpstr>You are NOT alone on the streets !</vt:lpstr>
      <vt:lpstr>Multiple source of information – Data Fusion</vt:lpstr>
      <vt:lpstr>Gopniks &amp; Babushkas – Static restriction areas</vt:lpstr>
      <vt:lpstr>Try to avoid static restrictions areas ! </vt:lpstr>
      <vt:lpstr>How about weather ?</vt:lpstr>
      <vt:lpstr>Rather get caught, than catching cold …</vt:lpstr>
      <vt:lpstr>Keep good manners !</vt:lpstr>
      <vt:lpstr>After going all this challenges, you can finally enjoy that nice beer cola with friends…</vt:lpstr>
      <vt:lpstr>A little chat with UAV…</vt:lpstr>
      <vt:lpstr>Obstacle Avoidance Framework</vt:lpstr>
      <vt:lpstr>Vehicle control</vt:lpstr>
      <vt:lpstr>Vehicle control</vt:lpstr>
      <vt:lpstr>Movement Automaton </vt:lpstr>
      <vt:lpstr>Movement Automaton, not so simple …</vt:lpstr>
      <vt:lpstr>Movement Automaton, simple </vt:lpstr>
      <vt:lpstr>Reach set estimation</vt:lpstr>
      <vt:lpstr>Reach set -Trajectory set &amp; Graph</vt:lpstr>
      <vt:lpstr>Mission plan</vt:lpstr>
      <vt:lpstr>Some mathematical background:</vt:lpstr>
      <vt:lpstr>ADS-B</vt:lpstr>
      <vt:lpstr>LiDAR</vt:lpstr>
      <vt:lpstr>Obstacle Map</vt:lpstr>
      <vt:lpstr>Avoidance Grid</vt:lpstr>
      <vt:lpstr>Avoidance Grid</vt:lpstr>
      <vt:lpstr>Conditions[TODO] </vt:lpstr>
      <vt:lpstr>Framework Summary</vt:lpstr>
      <vt:lpstr>Some Results …</vt:lpstr>
      <vt:lpstr>Static obstacle avoidance</vt:lpstr>
      <vt:lpstr>Intruders avoidance</vt:lpstr>
      <vt:lpstr>Actual Challenges</vt:lpstr>
      <vt:lpstr>Airspace classification</vt:lpstr>
      <vt:lpstr>Airspace classification (Detail)</vt:lpstr>
      <vt:lpstr>ATC constraints – Czech Republic</vt:lpstr>
      <vt:lpstr>Weather constraints</vt:lpstr>
      <vt:lpstr>Intruder avoidance priority</vt:lpstr>
      <vt:lpstr>Aviation classes for immediate avoidance</vt:lpstr>
      <vt:lpstr>Aviation classes for immediate avoidance</vt:lpstr>
      <vt:lpstr>Aviation classes for immediate avoidance</vt:lpstr>
      <vt:lpstr>Proposed unmanned aviation classes</vt:lpstr>
      <vt:lpstr>Right of the way rules</vt:lpstr>
      <vt:lpstr>Converging aircrafts of the same category</vt:lpstr>
      <vt:lpstr>Converging aircrafts of the same category</vt:lpstr>
      <vt:lpstr>Converging aircrafts of the same category</vt:lpstr>
      <vt:lpstr>Converging aircrafts of the same category</vt:lpstr>
      <vt:lpstr>Overtaking aircraft of the same category</vt:lpstr>
      <vt:lpstr>Overtaking aircraft of the same category</vt:lpstr>
      <vt:lpstr>Overtaking aircraft of the same category</vt:lpstr>
      <vt:lpstr>Overtaking aircraft of the same category</vt:lpstr>
      <vt:lpstr>Head on approach of same category</vt:lpstr>
      <vt:lpstr>Head on approach of same category</vt:lpstr>
      <vt:lpstr>Summary - Right of the way</vt:lpstr>
      <vt:lpstr>Last chat with UAV</vt:lpstr>
      <vt:lpstr>Summary </vt:lpstr>
      <vt:lpstr>Q&amp;A Session</vt:lpstr>
    </vt:vector>
  </TitlesOfParts>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Gomola, Alojz</dc:creator>
  <cp:lastModifiedBy>Gomola, Alojz (Alojz Gomola)</cp:lastModifiedBy>
  <cp:revision>77</cp:revision>
  <cp:lastPrinted>2015-07-29T21:30:37Z</cp:lastPrinted>
  <dcterms:created xsi:type="dcterms:W3CDTF">2017-09-21T08:49:16Z</dcterms:created>
  <dcterms:modified xsi:type="dcterms:W3CDTF">2017-12-22T16:22:59Z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IndexRef">
    <vt:lpwstr>32119aae-57f2-4d7d-a307-88f2055e1be6</vt:lpwstr>
  </property>
  <property fmtid="{D5CDD505-2E9C-101B-9397-08002B2CF9AE}" pid="3" name="bjSaver">
    <vt:lpwstr>C6yyvslE/cipFLfbT8VtR7D11cRej5tm </vt:lpwstr>
  </property>
  <property fmtid="{D5CDD505-2E9C-101B-9397-08002B2CF9AE}" pid="4" name="bjDocumentLabelXML">
    <vt:lpwstr>&lt;?xml version="1.0" encoding="us-ascii"?&gt;&lt;sisl xmlns:xsi="http://www.w3.org/2001/XMLSchema-instance" xmlns:xsd="http://www.w3.org/2001/XMLSchema" sislVersion="0" policy="bf276872-af07-4968-a71d-1c83e80bd0bf" xmlns="http://www.boldonjames.com/2008/01/sie/i</vt:lpwstr>
  </property>
  <property fmtid="{D5CDD505-2E9C-101B-9397-08002B2CF9AE}" pid="5" name="bjDocumentLabelXML-0">
    <vt:lpwstr>nternal/label"&gt;&lt;element uid="id_protectivemarking_protect" value="" /&gt;&lt;/sisl&gt;</vt:lpwstr>
  </property>
  <property fmtid="{D5CDD505-2E9C-101B-9397-08002B2CF9AE}" pid="6" name="bjDocumentSecurityLabel">
    <vt:lpwstr>Honeywell Internal</vt:lpwstr>
  </property>
  <property fmtid="{D5CDD505-2E9C-101B-9397-08002B2CF9AE}" pid="7" name="BJClassification">
    <vt:lpwstr>Honeywell Internal</vt:lpwstr>
  </property>
</Properties>
</file>